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etropolis" charset="1" panose="02000000000000000000"/>
      <p:regular r:id="rId10"/>
    </p:embeddedFont>
    <p:embeddedFont>
      <p:font typeface="Ara Hamah Alfidaa" charset="1" panose="00000500000000000000"/>
      <p:regular r:id="rId11"/>
    </p:embeddedFont>
    <p:embeddedFont>
      <p:font typeface="Ara Hamah Alfidaa Italics" charset="1" panose="00000500000000000000"/>
      <p:regular r:id="rId12"/>
    </p:embeddedFont>
    <p:embeddedFont>
      <p:font typeface="BM Hanna" charset="1" panose="02000503000000020003"/>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Open Sauce" charset="1" panose="00000500000000000000"/>
      <p:regular r:id="rId20"/>
    </p:embeddedFont>
    <p:embeddedFont>
      <p:font typeface="Open Sauce Bold" charset="1" panose="00000800000000000000"/>
      <p:regular r:id="rId21"/>
    </p:embeddedFont>
    <p:embeddedFont>
      <p:font typeface="Open Sauce Italics" charset="1" panose="00000500000000000000"/>
      <p:regular r:id="rId22"/>
    </p:embeddedFont>
    <p:embeddedFont>
      <p:font typeface="Open Sauce Bold Italics" charset="1" panose="00000800000000000000"/>
      <p:regular r:id="rId23"/>
    </p:embeddedFont>
    <p:embeddedFont>
      <p:font typeface="Open Sauce Light" charset="1" panose="00000400000000000000"/>
      <p:regular r:id="rId24"/>
    </p:embeddedFont>
    <p:embeddedFont>
      <p:font typeface="Open Sauce Light Italics" charset="1" panose="00000400000000000000"/>
      <p:regular r:id="rId25"/>
    </p:embeddedFont>
    <p:embeddedFont>
      <p:font typeface="Open Sauce Medium" charset="1" panose="00000600000000000000"/>
      <p:regular r:id="rId26"/>
    </p:embeddedFont>
    <p:embeddedFont>
      <p:font typeface="Open Sauce Medium Italics" charset="1" panose="00000600000000000000"/>
      <p:regular r:id="rId27"/>
    </p:embeddedFont>
    <p:embeddedFont>
      <p:font typeface="Open Sauce Semi-Bold" charset="1" panose="00000700000000000000"/>
      <p:regular r:id="rId28"/>
    </p:embeddedFont>
    <p:embeddedFont>
      <p:font typeface="Open Sauce Semi-Bold Italics" charset="1" panose="00000700000000000000"/>
      <p:regular r:id="rId29"/>
    </p:embeddedFont>
    <p:embeddedFont>
      <p:font typeface="Open Sauce Heavy" charset="1" panose="00000A00000000000000"/>
      <p:regular r:id="rId30"/>
    </p:embeddedFont>
    <p:embeddedFont>
      <p:font typeface="Open Sauce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50" Target="slides/slide19.xml" Type="http://schemas.openxmlformats.org/officeDocument/2006/relationships/slide"/><Relationship Id="rId51" Target="slides/slide20.xml" Type="http://schemas.openxmlformats.org/officeDocument/2006/relationships/slide"/><Relationship Id="rId52" Target="slides/slide21.xml" Type="http://schemas.openxmlformats.org/officeDocument/2006/relationships/slide"/><Relationship Id="rId53" Target="slides/slide22.xml" Type="http://schemas.openxmlformats.org/officeDocument/2006/relationships/slide"/><Relationship Id="rId54" Target="slides/slide2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 Id="rId9" Target="../media/image5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 Id="rId5" Target="../media/image58.png" Type="http://schemas.openxmlformats.org/officeDocument/2006/relationships/image"/><Relationship Id="rId6" Target="../media/image5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svg" Type="http://schemas.openxmlformats.org/officeDocument/2006/relationships/image"/><Relationship Id="rId11" Target="../media/image64.png" Type="http://schemas.openxmlformats.org/officeDocument/2006/relationships/image"/><Relationship Id="rId12" Target="../media/image65.svg" Type="http://schemas.openxmlformats.org/officeDocument/2006/relationships/image"/><Relationship Id="rId2" Target="../media/image1.pn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4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6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67.png" Type="http://schemas.openxmlformats.org/officeDocument/2006/relationships/image"/><Relationship Id="rId6" Target="../media/image6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73.png" Type="http://schemas.openxmlformats.org/officeDocument/2006/relationships/image"/><Relationship Id="rId12" Target="../media/image74.svg" Type="http://schemas.openxmlformats.org/officeDocument/2006/relationships/image"/><Relationship Id="rId13" Target="../media/image75.png" Type="http://schemas.openxmlformats.org/officeDocument/2006/relationships/image"/><Relationship Id="rId14" Target="../media/image76.svg" Type="http://schemas.openxmlformats.org/officeDocument/2006/relationships/image"/><Relationship Id="rId2" Target="../media/image1.png" Type="http://schemas.openxmlformats.org/officeDocument/2006/relationships/image"/><Relationship Id="rId3" Target="../media/image69.png" Type="http://schemas.openxmlformats.org/officeDocument/2006/relationships/image"/><Relationship Id="rId4" Target="../media/image70.svg" Type="http://schemas.openxmlformats.org/officeDocument/2006/relationships/image"/><Relationship Id="rId5" Target="../media/image71.png" Type="http://schemas.openxmlformats.org/officeDocument/2006/relationships/image"/><Relationship Id="rId6" Target="../media/image72.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sv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15" Target="../media/image8.png" Type="http://schemas.openxmlformats.org/officeDocument/2006/relationships/image"/><Relationship Id="rId16" Target="../media/image9.svg" Type="http://schemas.openxmlformats.org/officeDocument/2006/relationships/image"/><Relationship Id="rId2" Target="../media/image1.png" Type="http://schemas.openxmlformats.org/officeDocument/2006/relationships/image"/><Relationship Id="rId3" Target="../media/image77.png" Type="http://schemas.openxmlformats.org/officeDocument/2006/relationships/image"/><Relationship Id="rId4" Target="../media/image78.svg" Type="http://schemas.openxmlformats.org/officeDocument/2006/relationships/image"/><Relationship Id="rId5" Target="../media/image73.png" Type="http://schemas.openxmlformats.org/officeDocument/2006/relationships/image"/><Relationship Id="rId6" Target="../media/image74.svg" Type="http://schemas.openxmlformats.org/officeDocument/2006/relationships/image"/><Relationship Id="rId7" Target="../media/image79.png" Type="http://schemas.openxmlformats.org/officeDocument/2006/relationships/image"/><Relationship Id="rId8" Target="../media/image80.svg" Type="http://schemas.openxmlformats.org/officeDocument/2006/relationships/image"/><Relationship Id="rId9" Target="../media/image6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jpeg" Type="http://schemas.openxmlformats.org/officeDocument/2006/relationships/image"/><Relationship Id="rId3" Target="../media/image8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2" Target="../media/image1.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48.png" Type="http://schemas.openxmlformats.org/officeDocument/2006/relationships/image"/><Relationship Id="rId12" Target="../media/image49.svg" Type="http://schemas.openxmlformats.org/officeDocument/2006/relationships/image"/><Relationship Id="rId13" Target="../media/image21.png" Type="http://schemas.openxmlformats.org/officeDocument/2006/relationships/image"/><Relationship Id="rId14" Target="../media/image22.svg" Type="http://schemas.openxmlformats.org/officeDocument/2006/relationships/image"/><Relationship Id="rId2" Target="../media/image1.pn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TextBox 3" id="3"/>
          <p:cNvSpPr txBox="true"/>
          <p:nvPr/>
        </p:nvSpPr>
        <p:spPr>
          <a:xfrm rot="0">
            <a:off x="2915831" y="2987571"/>
            <a:ext cx="12846103" cy="2684486"/>
          </a:xfrm>
          <a:prstGeom prst="rect">
            <a:avLst/>
          </a:prstGeom>
        </p:spPr>
        <p:txBody>
          <a:bodyPr anchor="t" rtlCol="false" tIns="0" lIns="0" bIns="0" rIns="0">
            <a:spAutoFit/>
          </a:bodyPr>
          <a:lstStyle/>
          <a:p>
            <a:pPr algn="ctr" marL="0" indent="0" lvl="0">
              <a:lnSpc>
                <a:spcPts val="6972"/>
              </a:lnSpc>
              <a:spcBef>
                <a:spcPct val="0"/>
              </a:spcBef>
            </a:pPr>
            <a:r>
              <a:rPr lang="en-US" sz="7187">
                <a:solidFill>
                  <a:srgbClr val="FFFFFF"/>
                </a:solidFill>
                <a:latin typeface="BM Hanna"/>
              </a:rPr>
              <a:t>AUGMENTED REALITY INTERFACES ON USER EXPERIENCE IN HCI</a:t>
            </a:r>
          </a:p>
        </p:txBody>
      </p:sp>
      <p:sp>
        <p:nvSpPr>
          <p:cNvPr name="Freeform 4" id="4"/>
          <p:cNvSpPr/>
          <p:nvPr/>
        </p:nvSpPr>
        <p:spPr>
          <a:xfrm flipH="false" flipV="false" rot="0">
            <a:off x="12814669" y="2449308"/>
            <a:ext cx="7065092" cy="8144199"/>
          </a:xfrm>
          <a:custGeom>
            <a:avLst/>
            <a:gdLst/>
            <a:ahLst/>
            <a:cxnLst/>
            <a:rect r="r" b="b" t="t" l="l"/>
            <a:pathLst>
              <a:path h="8144199" w="7065092">
                <a:moveTo>
                  <a:pt x="0" y="0"/>
                </a:moveTo>
                <a:lnTo>
                  <a:pt x="7065093" y="0"/>
                </a:lnTo>
                <a:lnTo>
                  <a:pt x="7065093" y="8144199"/>
                </a:lnTo>
                <a:lnTo>
                  <a:pt x="0" y="8144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5995831" y="6032716"/>
            <a:ext cx="6951575" cy="1793930"/>
            <a:chOff x="0" y="0"/>
            <a:chExt cx="1830867" cy="472475"/>
          </a:xfrm>
        </p:grpSpPr>
        <p:sp>
          <p:nvSpPr>
            <p:cNvPr name="Freeform 6" id="6"/>
            <p:cNvSpPr/>
            <p:nvPr/>
          </p:nvSpPr>
          <p:spPr>
            <a:xfrm flipH="false" flipV="false" rot="0">
              <a:off x="0" y="0"/>
              <a:ext cx="1830868" cy="472475"/>
            </a:xfrm>
            <a:custGeom>
              <a:avLst/>
              <a:gdLst/>
              <a:ahLst/>
              <a:cxnLst/>
              <a:rect r="r" b="b" t="t" l="l"/>
              <a:pathLst>
                <a:path h="472475" w="1830868">
                  <a:moveTo>
                    <a:pt x="111369" y="0"/>
                  </a:moveTo>
                  <a:lnTo>
                    <a:pt x="1719498" y="0"/>
                  </a:lnTo>
                  <a:cubicBezTo>
                    <a:pt x="1781006" y="0"/>
                    <a:pt x="1830868" y="49862"/>
                    <a:pt x="1830868" y="111369"/>
                  </a:cubicBezTo>
                  <a:lnTo>
                    <a:pt x="1830868" y="361106"/>
                  </a:lnTo>
                  <a:cubicBezTo>
                    <a:pt x="1830868" y="422614"/>
                    <a:pt x="1781006" y="472475"/>
                    <a:pt x="1719498" y="472475"/>
                  </a:cubicBezTo>
                  <a:lnTo>
                    <a:pt x="111369" y="472475"/>
                  </a:lnTo>
                  <a:cubicBezTo>
                    <a:pt x="81832" y="472475"/>
                    <a:pt x="53505" y="460742"/>
                    <a:pt x="32619" y="439856"/>
                  </a:cubicBezTo>
                  <a:cubicBezTo>
                    <a:pt x="11734" y="418970"/>
                    <a:pt x="0" y="390643"/>
                    <a:pt x="0" y="361106"/>
                  </a:cubicBezTo>
                  <a:lnTo>
                    <a:pt x="0" y="111369"/>
                  </a:lnTo>
                  <a:cubicBezTo>
                    <a:pt x="0" y="49862"/>
                    <a:pt x="49862" y="0"/>
                    <a:pt x="111369" y="0"/>
                  </a:cubicBezTo>
                  <a:close/>
                </a:path>
              </a:pathLst>
            </a:custGeom>
            <a:solidFill>
              <a:srgbClr val="FFCE32"/>
            </a:solidFill>
          </p:spPr>
        </p:sp>
        <p:sp>
          <p:nvSpPr>
            <p:cNvPr name="TextBox 7" id="7"/>
            <p:cNvSpPr txBox="true"/>
            <p:nvPr/>
          </p:nvSpPr>
          <p:spPr>
            <a:xfrm>
              <a:off x="0" y="-28575"/>
              <a:ext cx="1830867" cy="501050"/>
            </a:xfrm>
            <a:prstGeom prst="rect">
              <a:avLst/>
            </a:prstGeom>
          </p:spPr>
          <p:txBody>
            <a:bodyPr anchor="ctr" rtlCol="false" tIns="50800" lIns="50800" bIns="50800" rIns="50800"/>
            <a:lstStyle/>
            <a:p>
              <a:pPr algn="ctr">
                <a:lnSpc>
                  <a:spcPts val="3437"/>
                </a:lnSpc>
              </a:pPr>
            </a:p>
          </p:txBody>
        </p:sp>
      </p:grpSp>
      <p:sp>
        <p:nvSpPr>
          <p:cNvPr name="Freeform 8" id="8"/>
          <p:cNvSpPr/>
          <p:nvPr/>
        </p:nvSpPr>
        <p:spPr>
          <a:xfrm flipH="false" flipV="false" rot="0">
            <a:off x="13833448" y="-1279629"/>
            <a:ext cx="5817841" cy="4114800"/>
          </a:xfrm>
          <a:custGeom>
            <a:avLst/>
            <a:gdLst/>
            <a:ahLst/>
            <a:cxnLst/>
            <a:rect r="r" b="b" t="t" l="l"/>
            <a:pathLst>
              <a:path h="4114800" w="5817841">
                <a:moveTo>
                  <a:pt x="0" y="0"/>
                </a:moveTo>
                <a:lnTo>
                  <a:pt x="5817841" y="0"/>
                </a:lnTo>
                <a:lnTo>
                  <a:pt x="581784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98693" y="-662043"/>
            <a:ext cx="5155216" cy="4114800"/>
          </a:xfrm>
          <a:custGeom>
            <a:avLst/>
            <a:gdLst/>
            <a:ahLst/>
            <a:cxnLst/>
            <a:rect r="r" b="b" t="t" l="l"/>
            <a:pathLst>
              <a:path h="4114800" w="5155216">
                <a:moveTo>
                  <a:pt x="0" y="0"/>
                </a:moveTo>
                <a:lnTo>
                  <a:pt x="5155216" y="0"/>
                </a:lnTo>
                <a:lnTo>
                  <a:pt x="515521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526312">
            <a:off x="-1345901" y="5045557"/>
            <a:ext cx="7584413" cy="6908710"/>
          </a:xfrm>
          <a:custGeom>
            <a:avLst/>
            <a:gdLst/>
            <a:ahLst/>
            <a:cxnLst/>
            <a:rect r="r" b="b" t="t" l="l"/>
            <a:pathLst>
              <a:path h="6908710" w="7584413">
                <a:moveTo>
                  <a:pt x="0" y="0"/>
                </a:moveTo>
                <a:lnTo>
                  <a:pt x="7584413" y="0"/>
                </a:lnTo>
                <a:lnTo>
                  <a:pt x="7584413" y="6908710"/>
                </a:lnTo>
                <a:lnTo>
                  <a:pt x="0" y="69087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6190713" y="6461686"/>
            <a:ext cx="6561811" cy="907415"/>
          </a:xfrm>
          <a:prstGeom prst="rect">
            <a:avLst/>
          </a:prstGeom>
        </p:spPr>
        <p:txBody>
          <a:bodyPr anchor="t" rtlCol="false" tIns="0" lIns="0" bIns="0" rIns="0">
            <a:spAutoFit/>
          </a:bodyPr>
          <a:lstStyle/>
          <a:p>
            <a:pPr algn="ctr">
              <a:lnSpc>
                <a:spcPts val="3640"/>
              </a:lnSpc>
            </a:pPr>
            <a:r>
              <a:rPr lang="en-US" sz="2800">
                <a:solidFill>
                  <a:srgbClr val="000000"/>
                </a:solidFill>
                <a:latin typeface="Canva Sans Bold"/>
              </a:rPr>
              <a:t>COIS 3560H </a:t>
            </a:r>
          </a:p>
          <a:p>
            <a:pPr algn="ctr" marL="0" indent="0" lvl="0">
              <a:lnSpc>
                <a:spcPts val="3640"/>
              </a:lnSpc>
            </a:pPr>
            <a:r>
              <a:rPr lang="en-US" sz="2800">
                <a:solidFill>
                  <a:srgbClr val="000000"/>
                </a:solidFill>
                <a:latin typeface="Canva Sans Bold"/>
              </a:rPr>
              <a:t>HUMAN COMPUTER INTERACTION</a:t>
            </a:r>
          </a:p>
        </p:txBody>
      </p:sp>
      <p:sp>
        <p:nvSpPr>
          <p:cNvPr name="TextBox 12" id="12"/>
          <p:cNvSpPr txBox="true"/>
          <p:nvPr/>
        </p:nvSpPr>
        <p:spPr>
          <a:xfrm rot="0">
            <a:off x="6286042" y="8648424"/>
            <a:ext cx="6105679" cy="1476375"/>
          </a:xfrm>
          <a:prstGeom prst="rect">
            <a:avLst/>
          </a:prstGeom>
        </p:spPr>
        <p:txBody>
          <a:bodyPr anchor="t" rtlCol="false" tIns="0" lIns="0" bIns="0" rIns="0">
            <a:spAutoFit/>
          </a:bodyPr>
          <a:lstStyle/>
          <a:p>
            <a:pPr algn="ctr">
              <a:lnSpc>
                <a:spcPts val="3900"/>
              </a:lnSpc>
            </a:pPr>
            <a:r>
              <a:rPr lang="en-US" sz="3000">
                <a:solidFill>
                  <a:srgbClr val="FFFFFF"/>
                </a:solidFill>
                <a:latin typeface="Canva Sans"/>
              </a:rPr>
              <a:t>Presentation by:</a:t>
            </a:r>
          </a:p>
          <a:p>
            <a:pPr algn="ctr">
              <a:lnSpc>
                <a:spcPts val="3900"/>
              </a:lnSpc>
            </a:pPr>
            <a:r>
              <a:rPr lang="en-US" sz="3000">
                <a:solidFill>
                  <a:srgbClr val="FFFFFF"/>
                </a:solidFill>
                <a:latin typeface="Canva Sans"/>
              </a:rPr>
              <a:t>SAMAKSH MONGA 0721348</a:t>
            </a:r>
          </a:p>
          <a:p>
            <a:pPr algn="ctr" marL="0" indent="0" lvl="0">
              <a:lnSpc>
                <a:spcPts val="3900"/>
              </a:lnSpc>
            </a:pPr>
            <a:r>
              <a:rPr lang="en-US" sz="3000">
                <a:solidFill>
                  <a:srgbClr val="FFFFFF"/>
                </a:solidFill>
                <a:latin typeface="Canva Sans"/>
              </a:rPr>
              <a:t>KRUTARTH GHUGE     0746015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C45B9"/>
        </a:solidFill>
      </p:bgPr>
    </p:bg>
    <p:spTree>
      <p:nvGrpSpPr>
        <p:cNvPr id="1" name=""/>
        <p:cNvGrpSpPr/>
        <p:nvPr/>
      </p:nvGrpSpPr>
      <p:grpSpPr>
        <a:xfrm>
          <a:off x="0" y="0"/>
          <a:ext cx="0" cy="0"/>
          <a:chOff x="0" y="0"/>
          <a:chExt cx="0" cy="0"/>
        </a:xfrm>
      </p:grpSpPr>
      <p:sp>
        <p:nvSpPr>
          <p:cNvPr name="Freeform 2" id="2"/>
          <p:cNvSpPr/>
          <p:nvPr/>
        </p:nvSpPr>
        <p:spPr>
          <a:xfrm flipH="false" flipV="false" rot="0">
            <a:off x="342310" y="471390"/>
            <a:ext cx="7651414" cy="3728325"/>
          </a:xfrm>
          <a:custGeom>
            <a:avLst/>
            <a:gdLst/>
            <a:ahLst/>
            <a:cxnLst/>
            <a:rect r="r" b="b" t="t" l="l"/>
            <a:pathLst>
              <a:path h="3728325" w="7651414">
                <a:moveTo>
                  <a:pt x="0" y="0"/>
                </a:moveTo>
                <a:lnTo>
                  <a:pt x="7651414" y="0"/>
                </a:lnTo>
                <a:lnTo>
                  <a:pt x="7651414" y="3728326"/>
                </a:lnTo>
                <a:lnTo>
                  <a:pt x="0" y="37283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423590" y="0"/>
            <a:ext cx="897313" cy="1455817"/>
          </a:xfrm>
          <a:custGeom>
            <a:avLst/>
            <a:gdLst/>
            <a:ahLst/>
            <a:cxnLst/>
            <a:rect r="r" b="b" t="t" l="l"/>
            <a:pathLst>
              <a:path h="1455817" w="897313">
                <a:moveTo>
                  <a:pt x="0" y="0"/>
                </a:moveTo>
                <a:lnTo>
                  <a:pt x="897313" y="0"/>
                </a:lnTo>
                <a:lnTo>
                  <a:pt x="897313" y="1455817"/>
                </a:lnTo>
                <a:lnTo>
                  <a:pt x="0" y="14558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219901" y="0"/>
            <a:ext cx="10294276" cy="10392614"/>
            <a:chOff x="0" y="0"/>
            <a:chExt cx="1978574" cy="1997475"/>
          </a:xfrm>
        </p:grpSpPr>
        <p:sp>
          <p:nvSpPr>
            <p:cNvPr name="Freeform 5" id="5"/>
            <p:cNvSpPr/>
            <p:nvPr/>
          </p:nvSpPr>
          <p:spPr>
            <a:xfrm flipH="false" flipV="false" rot="0">
              <a:off x="0" y="0"/>
              <a:ext cx="1978574" cy="1997475"/>
            </a:xfrm>
            <a:custGeom>
              <a:avLst/>
              <a:gdLst/>
              <a:ahLst/>
              <a:cxnLst/>
              <a:rect r="r" b="b" t="t" l="l"/>
              <a:pathLst>
                <a:path h="1997475" w="1978574">
                  <a:moveTo>
                    <a:pt x="31587" y="0"/>
                  </a:moveTo>
                  <a:lnTo>
                    <a:pt x="1946988" y="0"/>
                  </a:lnTo>
                  <a:cubicBezTo>
                    <a:pt x="1955365" y="0"/>
                    <a:pt x="1963399" y="3328"/>
                    <a:pt x="1969323" y="9251"/>
                  </a:cubicBezTo>
                  <a:cubicBezTo>
                    <a:pt x="1975246" y="15175"/>
                    <a:pt x="1978574" y="23209"/>
                    <a:pt x="1978574" y="31587"/>
                  </a:cubicBezTo>
                  <a:lnTo>
                    <a:pt x="1978574" y="1965889"/>
                  </a:lnTo>
                  <a:cubicBezTo>
                    <a:pt x="1978574" y="1974266"/>
                    <a:pt x="1975246" y="1982300"/>
                    <a:pt x="1969323" y="1988223"/>
                  </a:cubicBezTo>
                  <a:cubicBezTo>
                    <a:pt x="1963399" y="1994147"/>
                    <a:pt x="1955365" y="1997475"/>
                    <a:pt x="1946988" y="1997475"/>
                  </a:cubicBezTo>
                  <a:lnTo>
                    <a:pt x="31587" y="1997475"/>
                  </a:lnTo>
                  <a:cubicBezTo>
                    <a:pt x="23209" y="1997475"/>
                    <a:pt x="15175" y="1994147"/>
                    <a:pt x="9251" y="1988223"/>
                  </a:cubicBezTo>
                  <a:cubicBezTo>
                    <a:pt x="3328" y="1982300"/>
                    <a:pt x="0" y="1974266"/>
                    <a:pt x="0" y="1965889"/>
                  </a:cubicBezTo>
                  <a:lnTo>
                    <a:pt x="0" y="31587"/>
                  </a:lnTo>
                  <a:cubicBezTo>
                    <a:pt x="0" y="23209"/>
                    <a:pt x="3328" y="15175"/>
                    <a:pt x="9251" y="9251"/>
                  </a:cubicBezTo>
                  <a:cubicBezTo>
                    <a:pt x="15175" y="3328"/>
                    <a:pt x="23209" y="0"/>
                    <a:pt x="31587" y="0"/>
                  </a:cubicBezTo>
                  <a:close/>
                </a:path>
              </a:pathLst>
            </a:custGeom>
            <a:solidFill>
              <a:srgbClr val="FFCE32"/>
            </a:solidFill>
          </p:spPr>
        </p:sp>
        <p:sp>
          <p:nvSpPr>
            <p:cNvPr name="TextBox 6" id="6"/>
            <p:cNvSpPr txBox="true"/>
            <p:nvPr/>
          </p:nvSpPr>
          <p:spPr>
            <a:xfrm>
              <a:off x="0" y="-57150"/>
              <a:ext cx="1978574" cy="2054625"/>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false" flipV="false" rot="0">
            <a:off x="1049547" y="4463502"/>
            <a:ext cx="6271356" cy="5369168"/>
          </a:xfrm>
          <a:custGeom>
            <a:avLst/>
            <a:gdLst/>
            <a:ahLst/>
            <a:cxnLst/>
            <a:rect r="r" b="b" t="t" l="l"/>
            <a:pathLst>
              <a:path h="5369168" w="6271356">
                <a:moveTo>
                  <a:pt x="0" y="0"/>
                </a:moveTo>
                <a:lnTo>
                  <a:pt x="6271356" y="0"/>
                </a:lnTo>
                <a:lnTo>
                  <a:pt x="6271356" y="5369168"/>
                </a:lnTo>
                <a:lnTo>
                  <a:pt x="0" y="5369168"/>
                </a:lnTo>
                <a:lnTo>
                  <a:pt x="0" y="0"/>
                </a:lnTo>
                <a:close/>
              </a:path>
            </a:pathLst>
          </a:custGeom>
          <a:blipFill>
            <a:blip r:embed="rId6"/>
            <a:stretch>
              <a:fillRect l="0" t="-2456" r="0" b="-2456"/>
            </a:stretch>
          </a:blipFill>
        </p:spPr>
      </p:sp>
      <p:sp>
        <p:nvSpPr>
          <p:cNvPr name="TextBox 8" id="8"/>
          <p:cNvSpPr txBox="true"/>
          <p:nvPr/>
        </p:nvSpPr>
        <p:spPr>
          <a:xfrm rot="0">
            <a:off x="1463788" y="1589167"/>
            <a:ext cx="5408459" cy="1551446"/>
          </a:xfrm>
          <a:prstGeom prst="rect">
            <a:avLst/>
          </a:prstGeom>
        </p:spPr>
        <p:txBody>
          <a:bodyPr anchor="t" rtlCol="false" tIns="0" lIns="0" bIns="0" rIns="0">
            <a:spAutoFit/>
          </a:bodyPr>
          <a:lstStyle/>
          <a:p>
            <a:pPr algn="ctr">
              <a:lnSpc>
                <a:spcPts val="5972"/>
              </a:lnSpc>
            </a:pPr>
            <a:r>
              <a:rPr lang="en-US" sz="6157">
                <a:solidFill>
                  <a:srgbClr val="000000"/>
                </a:solidFill>
                <a:latin typeface="BM Hanna"/>
              </a:rPr>
              <a:t>RESEARCH APPROACH</a:t>
            </a:r>
          </a:p>
        </p:txBody>
      </p:sp>
      <p:sp>
        <p:nvSpPr>
          <p:cNvPr name="TextBox 9" id="9"/>
          <p:cNvSpPr txBox="true"/>
          <p:nvPr/>
        </p:nvSpPr>
        <p:spPr>
          <a:xfrm rot="0">
            <a:off x="8795039" y="981075"/>
            <a:ext cx="9144000" cy="7569835"/>
          </a:xfrm>
          <a:prstGeom prst="rect">
            <a:avLst/>
          </a:prstGeom>
        </p:spPr>
        <p:txBody>
          <a:bodyPr anchor="t" rtlCol="false" tIns="0" lIns="0" bIns="0" rIns="0">
            <a:spAutoFit/>
          </a:bodyPr>
          <a:lstStyle/>
          <a:p>
            <a:pPr marL="669286" indent="-334643" lvl="1">
              <a:lnSpc>
                <a:spcPts val="4339"/>
              </a:lnSpc>
              <a:buFont typeface="Arial"/>
              <a:buChar char="•"/>
            </a:pPr>
            <a:r>
              <a:rPr lang="en-US" sz="3099">
                <a:solidFill>
                  <a:srgbClr val="000000"/>
                </a:solidFill>
                <a:latin typeface="Canva Sans Bold"/>
              </a:rPr>
              <a:t>Employed a combination of qualitative and quantitative approaches through a mixed-methods strategy.</a:t>
            </a:r>
          </a:p>
          <a:p>
            <a:pPr>
              <a:lnSpc>
                <a:spcPts val="4339"/>
              </a:lnSpc>
            </a:pPr>
          </a:p>
          <a:p>
            <a:pPr marL="669286" indent="-334643" lvl="1">
              <a:lnSpc>
                <a:spcPts val="4339"/>
              </a:lnSpc>
              <a:buFont typeface="Arial"/>
              <a:buChar char="•"/>
            </a:pPr>
            <a:r>
              <a:rPr lang="en-US" sz="3099">
                <a:solidFill>
                  <a:srgbClr val="000000"/>
                </a:solidFill>
                <a:latin typeface="Canva Sans Bold"/>
              </a:rPr>
              <a:t>Hybrid method selected to thoroughly understand the impact of augmented reality (AR) interfaces on user experience in Human-Computer Interaction (HCI).</a:t>
            </a:r>
          </a:p>
          <a:p>
            <a:pPr>
              <a:lnSpc>
                <a:spcPts val="4339"/>
              </a:lnSpc>
            </a:pPr>
          </a:p>
          <a:p>
            <a:pPr marL="669286" indent="-334643" lvl="1">
              <a:lnSpc>
                <a:spcPts val="4339"/>
              </a:lnSpc>
              <a:buFont typeface="Arial"/>
              <a:buChar char="•"/>
            </a:pPr>
            <a:r>
              <a:rPr lang="en-US" sz="3099">
                <a:solidFill>
                  <a:srgbClr val="000000"/>
                </a:solidFill>
                <a:latin typeface="Canva Sans Bold"/>
              </a:rPr>
              <a:t>The qualitative aspect allowed for in-depth exploration and comprehension of user ideas, while the quantitative component assisted in statistical analysis and the practicality of findings.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C45B9"/>
        </a:solidFill>
      </p:bgPr>
    </p:bg>
    <p:spTree>
      <p:nvGrpSpPr>
        <p:cNvPr id="1" name=""/>
        <p:cNvGrpSpPr/>
        <p:nvPr/>
      </p:nvGrpSpPr>
      <p:grpSpPr>
        <a:xfrm>
          <a:off x="0" y="0"/>
          <a:ext cx="0" cy="0"/>
          <a:chOff x="0" y="0"/>
          <a:chExt cx="0" cy="0"/>
        </a:xfrm>
      </p:grpSpPr>
      <p:sp>
        <p:nvSpPr>
          <p:cNvPr name="Freeform 2" id="2"/>
          <p:cNvSpPr/>
          <p:nvPr/>
        </p:nvSpPr>
        <p:spPr>
          <a:xfrm flipH="false" flipV="false" rot="0">
            <a:off x="1463788" y="4159977"/>
            <a:ext cx="6062656" cy="6232637"/>
          </a:xfrm>
          <a:custGeom>
            <a:avLst/>
            <a:gdLst/>
            <a:ahLst/>
            <a:cxnLst/>
            <a:rect r="r" b="b" t="t" l="l"/>
            <a:pathLst>
              <a:path h="6232637" w="6062656">
                <a:moveTo>
                  <a:pt x="0" y="0"/>
                </a:moveTo>
                <a:lnTo>
                  <a:pt x="6062656" y="0"/>
                </a:lnTo>
                <a:lnTo>
                  <a:pt x="6062656" y="6232637"/>
                </a:lnTo>
                <a:lnTo>
                  <a:pt x="0" y="62326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2310" y="471390"/>
            <a:ext cx="7651414" cy="3728325"/>
          </a:xfrm>
          <a:custGeom>
            <a:avLst/>
            <a:gdLst/>
            <a:ahLst/>
            <a:cxnLst/>
            <a:rect r="r" b="b" t="t" l="l"/>
            <a:pathLst>
              <a:path h="3728325" w="7651414">
                <a:moveTo>
                  <a:pt x="0" y="0"/>
                </a:moveTo>
                <a:lnTo>
                  <a:pt x="7651414" y="0"/>
                </a:lnTo>
                <a:lnTo>
                  <a:pt x="7651414" y="3728326"/>
                </a:lnTo>
                <a:lnTo>
                  <a:pt x="0" y="3728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423590" y="0"/>
            <a:ext cx="897313" cy="1455817"/>
          </a:xfrm>
          <a:custGeom>
            <a:avLst/>
            <a:gdLst/>
            <a:ahLst/>
            <a:cxnLst/>
            <a:rect r="r" b="b" t="t" l="l"/>
            <a:pathLst>
              <a:path h="1455817" w="897313">
                <a:moveTo>
                  <a:pt x="0" y="0"/>
                </a:moveTo>
                <a:lnTo>
                  <a:pt x="897313" y="0"/>
                </a:lnTo>
                <a:lnTo>
                  <a:pt x="897313" y="1455817"/>
                </a:lnTo>
                <a:lnTo>
                  <a:pt x="0" y="14558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8219901" y="0"/>
            <a:ext cx="10294276" cy="10392614"/>
            <a:chOff x="0" y="0"/>
            <a:chExt cx="1978574" cy="1997475"/>
          </a:xfrm>
        </p:grpSpPr>
        <p:sp>
          <p:nvSpPr>
            <p:cNvPr name="Freeform 6" id="6"/>
            <p:cNvSpPr/>
            <p:nvPr/>
          </p:nvSpPr>
          <p:spPr>
            <a:xfrm flipH="false" flipV="false" rot="0">
              <a:off x="0" y="0"/>
              <a:ext cx="1978574" cy="1997475"/>
            </a:xfrm>
            <a:custGeom>
              <a:avLst/>
              <a:gdLst/>
              <a:ahLst/>
              <a:cxnLst/>
              <a:rect r="r" b="b" t="t" l="l"/>
              <a:pathLst>
                <a:path h="1997475" w="1978574">
                  <a:moveTo>
                    <a:pt x="31587" y="0"/>
                  </a:moveTo>
                  <a:lnTo>
                    <a:pt x="1946988" y="0"/>
                  </a:lnTo>
                  <a:cubicBezTo>
                    <a:pt x="1955365" y="0"/>
                    <a:pt x="1963399" y="3328"/>
                    <a:pt x="1969323" y="9251"/>
                  </a:cubicBezTo>
                  <a:cubicBezTo>
                    <a:pt x="1975246" y="15175"/>
                    <a:pt x="1978574" y="23209"/>
                    <a:pt x="1978574" y="31587"/>
                  </a:cubicBezTo>
                  <a:lnTo>
                    <a:pt x="1978574" y="1965889"/>
                  </a:lnTo>
                  <a:cubicBezTo>
                    <a:pt x="1978574" y="1974266"/>
                    <a:pt x="1975246" y="1982300"/>
                    <a:pt x="1969323" y="1988223"/>
                  </a:cubicBezTo>
                  <a:cubicBezTo>
                    <a:pt x="1963399" y="1994147"/>
                    <a:pt x="1955365" y="1997475"/>
                    <a:pt x="1946988" y="1997475"/>
                  </a:cubicBezTo>
                  <a:lnTo>
                    <a:pt x="31587" y="1997475"/>
                  </a:lnTo>
                  <a:cubicBezTo>
                    <a:pt x="23209" y="1997475"/>
                    <a:pt x="15175" y="1994147"/>
                    <a:pt x="9251" y="1988223"/>
                  </a:cubicBezTo>
                  <a:cubicBezTo>
                    <a:pt x="3328" y="1982300"/>
                    <a:pt x="0" y="1974266"/>
                    <a:pt x="0" y="1965889"/>
                  </a:cubicBezTo>
                  <a:lnTo>
                    <a:pt x="0" y="31587"/>
                  </a:lnTo>
                  <a:cubicBezTo>
                    <a:pt x="0" y="23209"/>
                    <a:pt x="3328" y="15175"/>
                    <a:pt x="9251" y="9251"/>
                  </a:cubicBezTo>
                  <a:cubicBezTo>
                    <a:pt x="15175" y="3328"/>
                    <a:pt x="23209" y="0"/>
                    <a:pt x="31587" y="0"/>
                  </a:cubicBezTo>
                  <a:close/>
                </a:path>
              </a:pathLst>
            </a:custGeom>
            <a:solidFill>
              <a:srgbClr val="FFCE32"/>
            </a:solidFill>
          </p:spPr>
        </p:sp>
        <p:sp>
          <p:nvSpPr>
            <p:cNvPr name="TextBox 7" id="7"/>
            <p:cNvSpPr txBox="true"/>
            <p:nvPr/>
          </p:nvSpPr>
          <p:spPr>
            <a:xfrm>
              <a:off x="0" y="-57150"/>
              <a:ext cx="1978574" cy="2054625"/>
            </a:xfrm>
            <a:prstGeom prst="rect">
              <a:avLst/>
            </a:prstGeom>
          </p:spPr>
          <p:txBody>
            <a:bodyPr anchor="ctr" rtlCol="false" tIns="50800" lIns="50800" bIns="50800" rIns="50800"/>
            <a:lstStyle/>
            <a:p>
              <a:pPr algn="ctr">
                <a:lnSpc>
                  <a:spcPts val="3499"/>
                </a:lnSpc>
              </a:pPr>
            </a:p>
          </p:txBody>
        </p:sp>
      </p:grpSp>
      <p:sp>
        <p:nvSpPr>
          <p:cNvPr name="TextBox 8" id="8"/>
          <p:cNvSpPr txBox="true"/>
          <p:nvPr/>
        </p:nvSpPr>
        <p:spPr>
          <a:xfrm rot="0">
            <a:off x="1463788" y="1250315"/>
            <a:ext cx="5408459" cy="2303921"/>
          </a:xfrm>
          <a:prstGeom prst="rect">
            <a:avLst/>
          </a:prstGeom>
        </p:spPr>
        <p:txBody>
          <a:bodyPr anchor="t" rtlCol="false" tIns="0" lIns="0" bIns="0" rIns="0">
            <a:spAutoFit/>
          </a:bodyPr>
          <a:lstStyle/>
          <a:p>
            <a:pPr algn="ctr">
              <a:lnSpc>
                <a:spcPts val="5972"/>
              </a:lnSpc>
            </a:pPr>
            <a:r>
              <a:rPr lang="en-US" sz="6157">
                <a:solidFill>
                  <a:srgbClr val="000000"/>
                </a:solidFill>
                <a:latin typeface="BM Hanna"/>
              </a:rPr>
              <a:t>DATA COLLECTION METHODS</a:t>
            </a:r>
          </a:p>
        </p:txBody>
      </p:sp>
      <p:sp>
        <p:nvSpPr>
          <p:cNvPr name="TextBox 9" id="9"/>
          <p:cNvSpPr txBox="true"/>
          <p:nvPr/>
        </p:nvSpPr>
        <p:spPr>
          <a:xfrm rot="0">
            <a:off x="8795039" y="1069340"/>
            <a:ext cx="9144000" cy="7569835"/>
          </a:xfrm>
          <a:prstGeom prst="rect">
            <a:avLst/>
          </a:prstGeom>
        </p:spPr>
        <p:txBody>
          <a:bodyPr anchor="t" rtlCol="false" tIns="0" lIns="0" bIns="0" rIns="0">
            <a:spAutoFit/>
          </a:bodyPr>
          <a:lstStyle/>
          <a:p>
            <a:pPr marL="669286" indent="-334643" lvl="1">
              <a:lnSpc>
                <a:spcPts val="4339"/>
              </a:lnSpc>
              <a:buFont typeface="Arial"/>
              <a:buChar char="•"/>
            </a:pPr>
            <a:r>
              <a:rPr lang="en-US" sz="3099">
                <a:solidFill>
                  <a:srgbClr val="000000"/>
                </a:solidFill>
                <a:latin typeface="Canva Sans Bold"/>
              </a:rPr>
              <a:t>Surveys: </a:t>
            </a:r>
            <a:r>
              <a:rPr lang="en-US" sz="3099">
                <a:solidFill>
                  <a:srgbClr val="000000"/>
                </a:solidFill>
                <a:latin typeface="Canva Sans"/>
              </a:rPr>
              <a:t>Collected numerical information on user preferences, satisfaction, and perceived usability of AR interfaces.</a:t>
            </a:r>
          </a:p>
          <a:p>
            <a:pPr>
              <a:lnSpc>
                <a:spcPts val="4339"/>
              </a:lnSpc>
            </a:pPr>
          </a:p>
          <a:p>
            <a:pPr marL="669286" indent="-334643" lvl="1">
              <a:lnSpc>
                <a:spcPts val="4339"/>
              </a:lnSpc>
              <a:buFont typeface="Arial"/>
              <a:buChar char="•"/>
            </a:pPr>
            <a:r>
              <a:rPr lang="en-US" sz="3099">
                <a:solidFill>
                  <a:srgbClr val="000000"/>
                </a:solidFill>
                <a:latin typeface="Canva Sans Bold"/>
              </a:rPr>
              <a:t>Interviews: </a:t>
            </a:r>
            <a:r>
              <a:rPr lang="en-US" sz="3099">
                <a:solidFill>
                  <a:srgbClr val="000000"/>
                </a:solidFill>
                <a:latin typeface="Canva Sans"/>
              </a:rPr>
              <a:t>Conducted semi-structured interviews with users experienced in using AR interfaces to reveal subtle viewpoints and personal opinions.</a:t>
            </a:r>
          </a:p>
          <a:p>
            <a:pPr>
              <a:lnSpc>
                <a:spcPts val="4339"/>
              </a:lnSpc>
            </a:pPr>
          </a:p>
          <a:p>
            <a:pPr marL="669286" indent="-334643" lvl="1">
              <a:lnSpc>
                <a:spcPts val="4339"/>
              </a:lnSpc>
              <a:buFont typeface="Arial"/>
              <a:buChar char="•"/>
            </a:pPr>
            <a:r>
              <a:rPr lang="en-US" sz="3099">
                <a:solidFill>
                  <a:srgbClr val="000000"/>
                </a:solidFill>
                <a:latin typeface="Canva Sans Bold"/>
              </a:rPr>
              <a:t>Usability Testing: </a:t>
            </a:r>
            <a:r>
              <a:rPr lang="en-US" sz="3099">
                <a:solidFill>
                  <a:srgbClr val="000000"/>
                </a:solidFill>
                <a:latin typeface="Canva Sans"/>
              </a:rPr>
              <a:t>Evaluated the functionality of AR interfaces through hands-on experiences, providing valuable insights into user behavior and preferences.</a:t>
            </a:r>
          </a:p>
          <a:p>
            <a:pPr>
              <a:lnSpc>
                <a:spcPts val="433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C45B9"/>
        </a:solidFill>
      </p:bgPr>
    </p:bg>
    <p:spTree>
      <p:nvGrpSpPr>
        <p:cNvPr id="1" name=""/>
        <p:cNvGrpSpPr/>
        <p:nvPr/>
      </p:nvGrpSpPr>
      <p:grpSpPr>
        <a:xfrm>
          <a:off x="0" y="0"/>
          <a:ext cx="0" cy="0"/>
          <a:chOff x="0" y="0"/>
          <a:chExt cx="0" cy="0"/>
        </a:xfrm>
      </p:grpSpPr>
      <p:sp>
        <p:nvSpPr>
          <p:cNvPr name="Freeform 2" id="2"/>
          <p:cNvSpPr/>
          <p:nvPr/>
        </p:nvSpPr>
        <p:spPr>
          <a:xfrm flipH="false" flipV="false" rot="0">
            <a:off x="342310" y="471390"/>
            <a:ext cx="7651414" cy="3728325"/>
          </a:xfrm>
          <a:custGeom>
            <a:avLst/>
            <a:gdLst/>
            <a:ahLst/>
            <a:cxnLst/>
            <a:rect r="r" b="b" t="t" l="l"/>
            <a:pathLst>
              <a:path h="3728325" w="7651414">
                <a:moveTo>
                  <a:pt x="0" y="0"/>
                </a:moveTo>
                <a:lnTo>
                  <a:pt x="7651414" y="0"/>
                </a:lnTo>
                <a:lnTo>
                  <a:pt x="7651414" y="3728326"/>
                </a:lnTo>
                <a:lnTo>
                  <a:pt x="0" y="37283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423590" y="0"/>
            <a:ext cx="897313" cy="1455817"/>
          </a:xfrm>
          <a:custGeom>
            <a:avLst/>
            <a:gdLst/>
            <a:ahLst/>
            <a:cxnLst/>
            <a:rect r="r" b="b" t="t" l="l"/>
            <a:pathLst>
              <a:path h="1455817" w="897313">
                <a:moveTo>
                  <a:pt x="0" y="0"/>
                </a:moveTo>
                <a:lnTo>
                  <a:pt x="897313" y="0"/>
                </a:lnTo>
                <a:lnTo>
                  <a:pt x="897313" y="1455817"/>
                </a:lnTo>
                <a:lnTo>
                  <a:pt x="0" y="14558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219901" y="0"/>
            <a:ext cx="10294276" cy="10392614"/>
            <a:chOff x="0" y="0"/>
            <a:chExt cx="1978574" cy="1997475"/>
          </a:xfrm>
        </p:grpSpPr>
        <p:sp>
          <p:nvSpPr>
            <p:cNvPr name="Freeform 5" id="5"/>
            <p:cNvSpPr/>
            <p:nvPr/>
          </p:nvSpPr>
          <p:spPr>
            <a:xfrm flipH="false" flipV="false" rot="0">
              <a:off x="0" y="0"/>
              <a:ext cx="1978574" cy="1997475"/>
            </a:xfrm>
            <a:custGeom>
              <a:avLst/>
              <a:gdLst/>
              <a:ahLst/>
              <a:cxnLst/>
              <a:rect r="r" b="b" t="t" l="l"/>
              <a:pathLst>
                <a:path h="1997475" w="1978574">
                  <a:moveTo>
                    <a:pt x="31587" y="0"/>
                  </a:moveTo>
                  <a:lnTo>
                    <a:pt x="1946988" y="0"/>
                  </a:lnTo>
                  <a:cubicBezTo>
                    <a:pt x="1955365" y="0"/>
                    <a:pt x="1963399" y="3328"/>
                    <a:pt x="1969323" y="9251"/>
                  </a:cubicBezTo>
                  <a:cubicBezTo>
                    <a:pt x="1975246" y="15175"/>
                    <a:pt x="1978574" y="23209"/>
                    <a:pt x="1978574" y="31587"/>
                  </a:cubicBezTo>
                  <a:lnTo>
                    <a:pt x="1978574" y="1965889"/>
                  </a:lnTo>
                  <a:cubicBezTo>
                    <a:pt x="1978574" y="1974266"/>
                    <a:pt x="1975246" y="1982300"/>
                    <a:pt x="1969323" y="1988223"/>
                  </a:cubicBezTo>
                  <a:cubicBezTo>
                    <a:pt x="1963399" y="1994147"/>
                    <a:pt x="1955365" y="1997475"/>
                    <a:pt x="1946988" y="1997475"/>
                  </a:cubicBezTo>
                  <a:lnTo>
                    <a:pt x="31587" y="1997475"/>
                  </a:lnTo>
                  <a:cubicBezTo>
                    <a:pt x="23209" y="1997475"/>
                    <a:pt x="15175" y="1994147"/>
                    <a:pt x="9251" y="1988223"/>
                  </a:cubicBezTo>
                  <a:cubicBezTo>
                    <a:pt x="3328" y="1982300"/>
                    <a:pt x="0" y="1974266"/>
                    <a:pt x="0" y="1965889"/>
                  </a:cubicBezTo>
                  <a:lnTo>
                    <a:pt x="0" y="31587"/>
                  </a:lnTo>
                  <a:cubicBezTo>
                    <a:pt x="0" y="23209"/>
                    <a:pt x="3328" y="15175"/>
                    <a:pt x="9251" y="9251"/>
                  </a:cubicBezTo>
                  <a:cubicBezTo>
                    <a:pt x="15175" y="3328"/>
                    <a:pt x="23209" y="0"/>
                    <a:pt x="31587" y="0"/>
                  </a:cubicBezTo>
                  <a:close/>
                </a:path>
              </a:pathLst>
            </a:custGeom>
            <a:solidFill>
              <a:srgbClr val="FFCE32"/>
            </a:solidFill>
          </p:spPr>
        </p:sp>
        <p:sp>
          <p:nvSpPr>
            <p:cNvPr name="TextBox 6" id="6"/>
            <p:cNvSpPr txBox="true"/>
            <p:nvPr/>
          </p:nvSpPr>
          <p:spPr>
            <a:xfrm>
              <a:off x="0" y="-57150"/>
              <a:ext cx="1978574" cy="2054625"/>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false" flipV="false" rot="0">
            <a:off x="473596" y="4526790"/>
            <a:ext cx="7388842" cy="5474267"/>
          </a:xfrm>
          <a:custGeom>
            <a:avLst/>
            <a:gdLst/>
            <a:ahLst/>
            <a:cxnLst/>
            <a:rect r="r" b="b" t="t" l="l"/>
            <a:pathLst>
              <a:path h="5474267" w="7388842">
                <a:moveTo>
                  <a:pt x="0" y="0"/>
                </a:moveTo>
                <a:lnTo>
                  <a:pt x="7388842" y="0"/>
                </a:lnTo>
                <a:lnTo>
                  <a:pt x="7388842" y="5474267"/>
                </a:lnTo>
                <a:lnTo>
                  <a:pt x="0" y="5474267"/>
                </a:lnTo>
                <a:lnTo>
                  <a:pt x="0" y="0"/>
                </a:lnTo>
                <a:close/>
              </a:path>
            </a:pathLst>
          </a:custGeom>
          <a:blipFill>
            <a:blip r:embed="rId6"/>
            <a:stretch>
              <a:fillRect l="0" t="0" r="0" b="0"/>
            </a:stretch>
          </a:blipFill>
        </p:spPr>
      </p:sp>
      <p:sp>
        <p:nvSpPr>
          <p:cNvPr name="TextBox 8" id="8"/>
          <p:cNvSpPr txBox="true"/>
          <p:nvPr/>
        </p:nvSpPr>
        <p:spPr>
          <a:xfrm rot="0">
            <a:off x="1463788" y="1250315"/>
            <a:ext cx="5408459" cy="2303921"/>
          </a:xfrm>
          <a:prstGeom prst="rect">
            <a:avLst/>
          </a:prstGeom>
        </p:spPr>
        <p:txBody>
          <a:bodyPr anchor="t" rtlCol="false" tIns="0" lIns="0" bIns="0" rIns="0">
            <a:spAutoFit/>
          </a:bodyPr>
          <a:lstStyle/>
          <a:p>
            <a:pPr algn="ctr">
              <a:lnSpc>
                <a:spcPts val="5972"/>
              </a:lnSpc>
            </a:pPr>
            <a:r>
              <a:rPr lang="en-US" sz="6157">
                <a:solidFill>
                  <a:srgbClr val="000000"/>
                </a:solidFill>
                <a:latin typeface="BM Hanna"/>
              </a:rPr>
              <a:t>PARTICIPANT SELECTION CRITERIA</a:t>
            </a:r>
          </a:p>
        </p:txBody>
      </p:sp>
      <p:sp>
        <p:nvSpPr>
          <p:cNvPr name="TextBox 9" id="9"/>
          <p:cNvSpPr txBox="true"/>
          <p:nvPr/>
        </p:nvSpPr>
        <p:spPr>
          <a:xfrm rot="0">
            <a:off x="8592532" y="1408192"/>
            <a:ext cx="9144000" cy="7569835"/>
          </a:xfrm>
          <a:prstGeom prst="rect">
            <a:avLst/>
          </a:prstGeom>
        </p:spPr>
        <p:txBody>
          <a:bodyPr anchor="t" rtlCol="false" tIns="0" lIns="0" bIns="0" rIns="0">
            <a:spAutoFit/>
          </a:bodyPr>
          <a:lstStyle/>
          <a:p>
            <a:pPr marL="669286" indent="-334643" lvl="1">
              <a:lnSpc>
                <a:spcPts val="4339"/>
              </a:lnSpc>
              <a:buFont typeface="Arial"/>
              <a:buChar char="•"/>
            </a:pPr>
            <a:r>
              <a:rPr lang="en-US" sz="3099">
                <a:solidFill>
                  <a:srgbClr val="000000"/>
                </a:solidFill>
                <a:latin typeface="Canva Sans Bold"/>
              </a:rPr>
              <a:t>Ensured demographic diversity by selecting individuals from various age groups, genders, and levels of technological skills.</a:t>
            </a:r>
          </a:p>
          <a:p>
            <a:pPr>
              <a:lnSpc>
                <a:spcPts val="4339"/>
              </a:lnSpc>
            </a:pPr>
          </a:p>
          <a:p>
            <a:pPr marL="669286" indent="-334643" lvl="1">
              <a:lnSpc>
                <a:spcPts val="4339"/>
              </a:lnSpc>
              <a:buFont typeface="Arial"/>
              <a:buChar char="•"/>
            </a:pPr>
            <a:r>
              <a:rPr lang="en-US" sz="3099">
                <a:solidFill>
                  <a:srgbClr val="000000"/>
                </a:solidFill>
                <a:latin typeface="Canva Sans Bold"/>
              </a:rPr>
              <a:t>Participants possessed different levels of experience with AR interfaces, ensuring inclusion of both beginners and advanced users.</a:t>
            </a:r>
          </a:p>
          <a:p>
            <a:pPr>
              <a:lnSpc>
                <a:spcPts val="4339"/>
              </a:lnSpc>
            </a:pPr>
          </a:p>
          <a:p>
            <a:pPr marL="669286" indent="-334643" lvl="1">
              <a:lnSpc>
                <a:spcPts val="4339"/>
              </a:lnSpc>
              <a:buFont typeface="Arial"/>
              <a:buChar char="•"/>
            </a:pPr>
            <a:r>
              <a:rPr lang="en-US" sz="3099">
                <a:solidFill>
                  <a:srgbClr val="000000"/>
                </a:solidFill>
                <a:latin typeface="Canva Sans Bold"/>
              </a:rPr>
              <a:t>Upheld ethical standards by obtaining consent and providing comprehensive information about the research goals and data gathering techniques.</a:t>
            </a:r>
          </a:p>
          <a:p>
            <a:pPr>
              <a:lnSpc>
                <a:spcPts val="433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946807" y="-872400"/>
            <a:ext cx="3951014" cy="2794445"/>
          </a:xfrm>
          <a:custGeom>
            <a:avLst/>
            <a:gdLst/>
            <a:ahLst/>
            <a:cxnLst/>
            <a:rect r="r" b="b" t="t" l="l"/>
            <a:pathLst>
              <a:path h="2794445" w="3951014">
                <a:moveTo>
                  <a:pt x="0" y="0"/>
                </a:moveTo>
                <a:lnTo>
                  <a:pt x="3951014" y="0"/>
                </a:lnTo>
                <a:lnTo>
                  <a:pt x="3951014" y="2794445"/>
                </a:lnTo>
                <a:lnTo>
                  <a:pt x="0" y="27944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97026" y="3254374"/>
            <a:ext cx="12863043" cy="7468803"/>
            <a:chOff x="0" y="0"/>
            <a:chExt cx="3387797" cy="1967092"/>
          </a:xfrm>
        </p:grpSpPr>
        <p:sp>
          <p:nvSpPr>
            <p:cNvPr name="Freeform 5" id="5"/>
            <p:cNvSpPr/>
            <p:nvPr/>
          </p:nvSpPr>
          <p:spPr>
            <a:xfrm flipH="false" flipV="false" rot="0">
              <a:off x="0" y="0"/>
              <a:ext cx="3387797" cy="1967092"/>
            </a:xfrm>
            <a:custGeom>
              <a:avLst/>
              <a:gdLst/>
              <a:ahLst/>
              <a:cxnLst/>
              <a:rect r="r" b="b" t="t" l="l"/>
              <a:pathLst>
                <a:path h="1967092" w="3387797">
                  <a:moveTo>
                    <a:pt x="25279" y="0"/>
                  </a:moveTo>
                  <a:lnTo>
                    <a:pt x="3362519" y="0"/>
                  </a:lnTo>
                  <a:cubicBezTo>
                    <a:pt x="3376480" y="0"/>
                    <a:pt x="3387797" y="11318"/>
                    <a:pt x="3387797" y="25279"/>
                  </a:cubicBezTo>
                  <a:lnTo>
                    <a:pt x="3387797" y="1941813"/>
                  </a:lnTo>
                  <a:cubicBezTo>
                    <a:pt x="3387797" y="1955774"/>
                    <a:pt x="3376480" y="1967092"/>
                    <a:pt x="3362519" y="1967092"/>
                  </a:cubicBezTo>
                  <a:lnTo>
                    <a:pt x="25279" y="1967092"/>
                  </a:lnTo>
                  <a:cubicBezTo>
                    <a:pt x="11318" y="1967092"/>
                    <a:pt x="0" y="1955774"/>
                    <a:pt x="0" y="1941813"/>
                  </a:cubicBezTo>
                  <a:lnTo>
                    <a:pt x="0" y="25279"/>
                  </a:lnTo>
                  <a:cubicBezTo>
                    <a:pt x="0" y="11318"/>
                    <a:pt x="11318" y="0"/>
                    <a:pt x="25279" y="0"/>
                  </a:cubicBezTo>
                  <a:close/>
                </a:path>
              </a:pathLst>
            </a:custGeom>
            <a:solidFill>
              <a:srgbClr val="FFCE32"/>
            </a:solidFill>
          </p:spPr>
        </p:sp>
        <p:sp>
          <p:nvSpPr>
            <p:cNvPr name="TextBox 6" id="6"/>
            <p:cNvSpPr txBox="true"/>
            <p:nvPr/>
          </p:nvSpPr>
          <p:spPr>
            <a:xfrm>
              <a:off x="0" y="-57150"/>
              <a:ext cx="3387797" cy="2024242"/>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true" flipV="false" rot="0">
            <a:off x="10722983" y="-369962"/>
            <a:ext cx="4037087" cy="3222330"/>
          </a:xfrm>
          <a:custGeom>
            <a:avLst/>
            <a:gdLst/>
            <a:ahLst/>
            <a:cxnLst/>
            <a:rect r="r" b="b" t="t" l="l"/>
            <a:pathLst>
              <a:path h="3222330" w="4037087">
                <a:moveTo>
                  <a:pt x="4037087" y="0"/>
                </a:moveTo>
                <a:lnTo>
                  <a:pt x="0" y="0"/>
                </a:lnTo>
                <a:lnTo>
                  <a:pt x="0" y="3222329"/>
                </a:lnTo>
                <a:lnTo>
                  <a:pt x="4037087" y="3222329"/>
                </a:lnTo>
                <a:lnTo>
                  <a:pt x="403708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525055" y="3488411"/>
            <a:ext cx="11551382" cy="6705601"/>
          </a:xfrm>
          <a:prstGeom prst="rect">
            <a:avLst/>
          </a:prstGeom>
        </p:spPr>
        <p:txBody>
          <a:bodyPr anchor="t" rtlCol="false" tIns="0" lIns="0" bIns="0" rIns="0">
            <a:spAutoFit/>
          </a:bodyPr>
          <a:lstStyle/>
          <a:p>
            <a:pPr algn="just" marL="647697" indent="-323848" lvl="1">
              <a:lnSpc>
                <a:spcPts val="4499"/>
              </a:lnSpc>
              <a:buFont typeface="Arial"/>
              <a:buChar char="•"/>
            </a:pPr>
            <a:r>
              <a:rPr lang="en-US" sz="2999">
                <a:solidFill>
                  <a:srgbClr val="000000"/>
                </a:solidFill>
                <a:latin typeface="Canva Sans"/>
              </a:rPr>
              <a:t>Positive user responses observed in head-up augmented reality interfaces for crash warning systems.</a:t>
            </a:r>
          </a:p>
          <a:p>
            <a:pPr algn="just" marL="647697" indent="-323848" lvl="1">
              <a:lnSpc>
                <a:spcPts val="4499"/>
              </a:lnSpc>
              <a:buFont typeface="Arial"/>
              <a:buChar char="•"/>
            </a:pPr>
            <a:r>
              <a:rPr lang="en-US" sz="2999">
                <a:solidFill>
                  <a:srgbClr val="000000"/>
                </a:solidFill>
                <a:latin typeface="Canva Sans"/>
              </a:rPr>
              <a:t>Increased situational awareness and quicker response times demonstrated.</a:t>
            </a:r>
          </a:p>
          <a:p>
            <a:pPr algn="just" marL="647697" indent="-323848" lvl="1">
              <a:lnSpc>
                <a:spcPts val="4499"/>
              </a:lnSpc>
              <a:buFont typeface="Arial"/>
              <a:buChar char="•"/>
            </a:pPr>
            <a:r>
              <a:rPr lang="en-US" sz="2999">
                <a:solidFill>
                  <a:srgbClr val="000000"/>
                </a:solidFill>
                <a:latin typeface="Canva Sans"/>
              </a:rPr>
              <a:t>Challenges in real-virtual interaction highlighted varying degrees of comfort and immersion.</a:t>
            </a:r>
          </a:p>
          <a:p>
            <a:pPr algn="just" marL="647697" indent="-323848" lvl="1">
              <a:lnSpc>
                <a:spcPts val="4499"/>
              </a:lnSpc>
              <a:buFont typeface="Arial"/>
              <a:buChar char="•"/>
            </a:pPr>
            <a:r>
              <a:rPr lang="en-US" sz="2999">
                <a:solidFill>
                  <a:srgbClr val="000000"/>
                </a:solidFill>
                <a:latin typeface="Canva Sans"/>
              </a:rPr>
              <a:t>Usability testing provided valuable input for mobile AR navigation systems.</a:t>
            </a:r>
          </a:p>
          <a:p>
            <a:pPr algn="just" marL="647697" indent="-323848" lvl="1">
              <a:lnSpc>
                <a:spcPts val="4499"/>
              </a:lnSpc>
              <a:buFont typeface="Arial"/>
              <a:buChar char="•"/>
            </a:pPr>
            <a:r>
              <a:rPr lang="en-US" sz="2999">
                <a:solidFill>
                  <a:srgbClr val="000000"/>
                </a:solidFill>
                <a:latin typeface="Canva Sans"/>
              </a:rPr>
              <a:t>Insights from literature review and HCI workshop emphasized transformative potential of AR in transportation.</a:t>
            </a:r>
          </a:p>
          <a:p>
            <a:pPr algn="just">
              <a:lnSpc>
                <a:spcPts val="4499"/>
              </a:lnSpc>
            </a:pPr>
          </a:p>
        </p:txBody>
      </p:sp>
      <p:sp>
        <p:nvSpPr>
          <p:cNvPr name="Freeform 9" id="9"/>
          <p:cNvSpPr/>
          <p:nvPr/>
        </p:nvSpPr>
        <p:spPr>
          <a:xfrm flipH="false" flipV="false" rot="0">
            <a:off x="-946807" y="6298004"/>
            <a:ext cx="3471862" cy="4114800"/>
          </a:xfrm>
          <a:custGeom>
            <a:avLst/>
            <a:gdLst/>
            <a:ahLst/>
            <a:cxnLst/>
            <a:rect r="r" b="b" t="t" l="l"/>
            <a:pathLst>
              <a:path h="4114800" w="3471862">
                <a:moveTo>
                  <a:pt x="0" y="0"/>
                </a:moveTo>
                <a:lnTo>
                  <a:pt x="3471862" y="0"/>
                </a:lnTo>
                <a:lnTo>
                  <a:pt x="347186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4296564" y="7207338"/>
            <a:ext cx="3991436" cy="3079662"/>
          </a:xfrm>
          <a:custGeom>
            <a:avLst/>
            <a:gdLst/>
            <a:ahLst/>
            <a:cxnLst/>
            <a:rect r="r" b="b" t="t" l="l"/>
            <a:pathLst>
              <a:path h="3079662" w="3991436">
                <a:moveTo>
                  <a:pt x="0" y="0"/>
                </a:moveTo>
                <a:lnTo>
                  <a:pt x="3991436" y="0"/>
                </a:lnTo>
                <a:lnTo>
                  <a:pt x="3991436" y="3079662"/>
                </a:lnTo>
                <a:lnTo>
                  <a:pt x="0" y="3079662"/>
                </a:lnTo>
                <a:lnTo>
                  <a:pt x="0" y="0"/>
                </a:lnTo>
                <a:close/>
              </a:path>
            </a:pathLst>
          </a:custGeom>
          <a:blipFill>
            <a:blip r:embed="rId9"/>
            <a:stretch>
              <a:fillRect l="0" t="0" r="0" b="0"/>
            </a:stretch>
          </a:blipFill>
        </p:spPr>
      </p:sp>
      <p:sp>
        <p:nvSpPr>
          <p:cNvPr name="Freeform 11" id="11"/>
          <p:cNvSpPr/>
          <p:nvPr/>
        </p:nvSpPr>
        <p:spPr>
          <a:xfrm flipH="false" flipV="false" rot="-1247511">
            <a:off x="13739637" y="441575"/>
            <a:ext cx="4863058" cy="3013648"/>
          </a:xfrm>
          <a:custGeom>
            <a:avLst/>
            <a:gdLst/>
            <a:ahLst/>
            <a:cxnLst/>
            <a:rect r="r" b="b" t="t" l="l"/>
            <a:pathLst>
              <a:path h="3013648" w="4863058">
                <a:moveTo>
                  <a:pt x="0" y="0"/>
                </a:moveTo>
                <a:lnTo>
                  <a:pt x="4863059" y="0"/>
                </a:lnTo>
                <a:lnTo>
                  <a:pt x="4863059" y="3013648"/>
                </a:lnTo>
                <a:lnTo>
                  <a:pt x="0" y="3013648"/>
                </a:lnTo>
                <a:lnTo>
                  <a:pt x="0" y="0"/>
                </a:lnTo>
                <a:close/>
              </a:path>
            </a:pathLst>
          </a:custGeom>
          <a:blipFill>
            <a:blip r:embed="rId10"/>
            <a:stretch>
              <a:fillRect l="0" t="0" r="0" b="0"/>
            </a:stretch>
          </a:blipFill>
        </p:spPr>
      </p:sp>
      <p:sp>
        <p:nvSpPr>
          <p:cNvPr name="TextBox 12" id="12"/>
          <p:cNvSpPr txBox="true"/>
          <p:nvPr/>
        </p:nvSpPr>
        <p:spPr>
          <a:xfrm rot="0">
            <a:off x="-655539" y="1943100"/>
            <a:ext cx="14018644" cy="1311274"/>
          </a:xfrm>
          <a:prstGeom prst="rect">
            <a:avLst/>
          </a:prstGeom>
        </p:spPr>
        <p:txBody>
          <a:bodyPr anchor="t" rtlCol="false" tIns="0" lIns="0" bIns="0" rIns="0">
            <a:spAutoFit/>
          </a:bodyPr>
          <a:lstStyle/>
          <a:p>
            <a:pPr algn="ctr">
              <a:lnSpc>
                <a:spcPts val="9699"/>
              </a:lnSpc>
            </a:pPr>
            <a:r>
              <a:rPr lang="en-US" sz="9999">
                <a:solidFill>
                  <a:srgbClr val="FFFFFF"/>
                </a:solidFill>
                <a:latin typeface="BM Hanna"/>
              </a:rPr>
              <a:t>RESULTS</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3C45B9"/>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3514979" cy="1977176"/>
          </a:xfrm>
        </p:grpSpPr>
        <p:sp>
          <p:nvSpPr>
            <p:cNvPr name="Freeform 3" id="3"/>
            <p:cNvSpPr/>
            <p:nvPr/>
          </p:nvSpPr>
          <p:spPr>
            <a:xfrm flipH="false" flipV="false" rot="0">
              <a:off x="0" y="0"/>
              <a:ext cx="3514979" cy="1977176"/>
            </a:xfrm>
            <a:custGeom>
              <a:avLst/>
              <a:gdLst/>
              <a:ahLst/>
              <a:cxnLst/>
              <a:rect r="r" b="b" t="t" l="l"/>
              <a:pathLst>
                <a:path h="1977176" w="3514979">
                  <a:moveTo>
                    <a:pt x="17780" y="0"/>
                  </a:moveTo>
                  <a:lnTo>
                    <a:pt x="3497199" y="0"/>
                  </a:lnTo>
                  <a:cubicBezTo>
                    <a:pt x="3507019" y="0"/>
                    <a:pt x="3514979" y="7960"/>
                    <a:pt x="3514979" y="17780"/>
                  </a:cubicBezTo>
                  <a:lnTo>
                    <a:pt x="3514979" y="1959396"/>
                  </a:lnTo>
                  <a:cubicBezTo>
                    <a:pt x="3514979" y="1964111"/>
                    <a:pt x="3513106" y="1968634"/>
                    <a:pt x="3509771" y="1971968"/>
                  </a:cubicBezTo>
                  <a:cubicBezTo>
                    <a:pt x="3506437" y="1975303"/>
                    <a:pt x="3501915" y="1977176"/>
                    <a:pt x="3497199" y="1977176"/>
                  </a:cubicBezTo>
                  <a:lnTo>
                    <a:pt x="17780" y="1977176"/>
                  </a:lnTo>
                  <a:cubicBezTo>
                    <a:pt x="7960" y="1977176"/>
                    <a:pt x="0" y="1969215"/>
                    <a:pt x="0" y="1959396"/>
                  </a:cubicBezTo>
                  <a:lnTo>
                    <a:pt x="0" y="17780"/>
                  </a:lnTo>
                  <a:cubicBezTo>
                    <a:pt x="0" y="7960"/>
                    <a:pt x="7960" y="0"/>
                    <a:pt x="17780" y="0"/>
                  </a:cubicBezTo>
                  <a:close/>
                </a:path>
              </a:pathLst>
            </a:custGeom>
            <a:solidFill>
              <a:srgbClr val="FFCE32"/>
            </a:solidFill>
          </p:spPr>
        </p:sp>
        <p:sp>
          <p:nvSpPr>
            <p:cNvPr name="TextBox 4" id="4"/>
            <p:cNvSpPr txBox="true"/>
            <p:nvPr/>
          </p:nvSpPr>
          <p:spPr>
            <a:xfrm>
              <a:off x="0" y="-57150"/>
              <a:ext cx="3514979" cy="2034326"/>
            </a:xfrm>
            <a:prstGeom prst="rect">
              <a:avLst/>
            </a:prstGeom>
          </p:spPr>
          <p:txBody>
            <a:bodyPr anchor="ctr" rtlCol="false" tIns="50800" lIns="50800" bIns="50800" rIns="50800"/>
            <a:lstStyle/>
            <a:p>
              <a:pPr algn="ctr">
                <a:lnSpc>
                  <a:spcPts val="3499"/>
                </a:lnSpc>
              </a:pPr>
            </a:p>
          </p:txBody>
        </p:sp>
      </p:grpSp>
      <p:sp>
        <p:nvSpPr>
          <p:cNvPr name="TextBox 5" id="5"/>
          <p:cNvSpPr txBox="true"/>
          <p:nvPr/>
        </p:nvSpPr>
        <p:spPr>
          <a:xfrm rot="0">
            <a:off x="1028700" y="1818690"/>
            <a:ext cx="15852075" cy="7915044"/>
          </a:xfrm>
          <a:prstGeom prst="rect">
            <a:avLst/>
          </a:prstGeom>
        </p:spPr>
        <p:txBody>
          <a:bodyPr anchor="t" rtlCol="false" tIns="0" lIns="0" bIns="0" rIns="0">
            <a:spAutoFit/>
          </a:bodyPr>
          <a:lstStyle/>
          <a:p>
            <a:pPr marL="568697" indent="-284348" lvl="1">
              <a:lnSpc>
                <a:spcPts val="3687"/>
              </a:lnSpc>
              <a:buFont typeface="Arial"/>
              <a:buChar char="•"/>
            </a:pPr>
            <a:r>
              <a:rPr lang="en-US" sz="2634">
                <a:solidFill>
                  <a:srgbClr val="000000"/>
                </a:solidFill>
                <a:latin typeface="Canva Sans Bold"/>
              </a:rPr>
              <a:t>Recent developments: </a:t>
            </a:r>
            <a:r>
              <a:rPr lang="en-US" sz="2634">
                <a:solidFill>
                  <a:srgbClr val="000000"/>
                </a:solidFill>
                <a:latin typeface="Canva Sans"/>
              </a:rPr>
              <a:t>AR interfaces have become popular as a result of technological progress, providing immersive experiences through the integration of digital content with the physical environment.</a:t>
            </a:r>
          </a:p>
          <a:p>
            <a:pPr>
              <a:lnSpc>
                <a:spcPts val="3687"/>
              </a:lnSpc>
            </a:pPr>
            <a:r>
              <a:rPr lang="en-US" sz="2634">
                <a:solidFill>
                  <a:srgbClr val="000000"/>
                </a:solidFill>
                <a:latin typeface="Canva Sans Bold"/>
              </a:rPr>
              <a:t>Possible uses:</a:t>
            </a:r>
          </a:p>
          <a:p>
            <a:pPr marL="568697" indent="-284348" lvl="1">
              <a:lnSpc>
                <a:spcPts val="3687"/>
              </a:lnSpc>
              <a:buFont typeface="Arial"/>
              <a:buChar char="•"/>
            </a:pPr>
            <a:r>
              <a:rPr lang="en-US" sz="2634">
                <a:solidFill>
                  <a:srgbClr val="000000"/>
                </a:solidFill>
                <a:latin typeface="Canva Sans Bold"/>
              </a:rPr>
              <a:t>Gaming and Entertainment: </a:t>
            </a:r>
            <a:r>
              <a:rPr lang="en-US" sz="2634">
                <a:solidFill>
                  <a:srgbClr val="000000"/>
                </a:solidFill>
                <a:latin typeface="Canva Sans"/>
              </a:rPr>
              <a:t>AR interfaces transform conventional entertainment by merging digital components with the real world.</a:t>
            </a:r>
          </a:p>
          <a:p>
            <a:pPr marL="568697" indent="-284348" lvl="1">
              <a:lnSpc>
                <a:spcPts val="3687"/>
              </a:lnSpc>
              <a:buFont typeface="Arial"/>
              <a:buChar char="•"/>
            </a:pPr>
            <a:r>
              <a:rPr lang="en-US" sz="2634">
                <a:solidFill>
                  <a:srgbClr val="000000"/>
                </a:solidFill>
                <a:latin typeface="Canva Sans Bold"/>
              </a:rPr>
              <a:t>Education: </a:t>
            </a:r>
            <a:r>
              <a:rPr lang="en-US" sz="2634">
                <a:solidFill>
                  <a:srgbClr val="000000"/>
                </a:solidFill>
                <a:latin typeface="Canva Sans"/>
              </a:rPr>
              <a:t>Augmented Reality improves learning by providing interactive visualizations and simulations.</a:t>
            </a:r>
          </a:p>
          <a:p>
            <a:pPr marL="568697" indent="-284348" lvl="1">
              <a:lnSpc>
                <a:spcPts val="3687"/>
              </a:lnSpc>
              <a:buFont typeface="Arial"/>
              <a:buChar char="•"/>
            </a:pPr>
            <a:r>
              <a:rPr lang="en-US" sz="2634">
                <a:solidFill>
                  <a:srgbClr val="000000"/>
                </a:solidFill>
                <a:latin typeface="Canva Sans Bold"/>
              </a:rPr>
              <a:t>Healthcare: </a:t>
            </a:r>
            <a:r>
              <a:rPr lang="en-US" sz="2634">
                <a:solidFill>
                  <a:srgbClr val="000000"/>
                </a:solidFill>
                <a:latin typeface="Canva Sans"/>
              </a:rPr>
              <a:t>Augmented Reality helps in medical education, patient treatment, and guiding surgeries, enhancing accuracy and lowering dangers.</a:t>
            </a:r>
          </a:p>
          <a:p>
            <a:pPr marL="568697" indent="-284348" lvl="1">
              <a:lnSpc>
                <a:spcPts val="3687"/>
              </a:lnSpc>
              <a:buFont typeface="Arial"/>
              <a:buChar char="•"/>
            </a:pPr>
            <a:r>
              <a:rPr lang="en-US" sz="2634">
                <a:solidFill>
                  <a:srgbClr val="000000"/>
                </a:solidFill>
                <a:latin typeface="Canva Sans Bold"/>
              </a:rPr>
              <a:t>AR is utilized in industry for maintenance, repair, and training functions, leading to increased efficiency and decreased mistakes.</a:t>
            </a:r>
          </a:p>
          <a:p>
            <a:pPr marL="568697" indent="-284348" lvl="1">
              <a:lnSpc>
                <a:spcPts val="3687"/>
              </a:lnSpc>
              <a:buFont typeface="Arial"/>
              <a:buChar char="•"/>
            </a:pPr>
            <a:r>
              <a:rPr lang="en-US" sz="2634">
                <a:solidFill>
                  <a:srgbClr val="000000"/>
                </a:solidFill>
                <a:latin typeface="Canva Sans Bold"/>
              </a:rPr>
              <a:t>IKEA's augmented reality furniture application enables users to see how furniture will look in their homes before buying, improving online shopping and minimizing returns.</a:t>
            </a:r>
          </a:p>
          <a:p>
            <a:pPr>
              <a:lnSpc>
                <a:spcPts val="3687"/>
              </a:lnSpc>
            </a:pPr>
            <a:r>
              <a:rPr lang="en-US" sz="2634">
                <a:solidFill>
                  <a:srgbClr val="000000"/>
                </a:solidFill>
                <a:latin typeface="Canva Sans Bold"/>
              </a:rPr>
              <a:t>Assessments: </a:t>
            </a:r>
            <a:r>
              <a:rPr lang="en-US" sz="2634">
                <a:solidFill>
                  <a:srgbClr val="000000"/>
                </a:solidFill>
                <a:latin typeface="Canva Sans"/>
              </a:rPr>
              <a:t>Typically, users have a favorable attitude towards AR interfaces, enjoying their engaging quality. Nevertheless, obstacles like device restrictions and usability problems continue to exist.</a:t>
            </a:r>
          </a:p>
        </p:txBody>
      </p:sp>
      <p:sp>
        <p:nvSpPr>
          <p:cNvPr name="TextBox 6" id="6"/>
          <p:cNvSpPr txBox="true"/>
          <p:nvPr/>
        </p:nvSpPr>
        <p:spPr>
          <a:xfrm rot="0">
            <a:off x="-2041864" y="737839"/>
            <a:ext cx="22371728" cy="1128476"/>
          </a:xfrm>
          <a:prstGeom prst="rect">
            <a:avLst/>
          </a:prstGeom>
        </p:spPr>
        <p:txBody>
          <a:bodyPr anchor="t" rtlCol="false" tIns="0" lIns="0" bIns="0" rIns="0">
            <a:spAutoFit/>
          </a:bodyPr>
          <a:lstStyle/>
          <a:p>
            <a:pPr algn="ctr">
              <a:lnSpc>
                <a:spcPts val="8428"/>
              </a:lnSpc>
            </a:pPr>
            <a:r>
              <a:rPr lang="en-US" sz="8428">
                <a:solidFill>
                  <a:srgbClr val="000000"/>
                </a:solidFill>
                <a:latin typeface="Metropolis Bold"/>
              </a:rPr>
              <a:t>AUGMENTED REALITY IN HCI: CURRENT STATE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TextBox 3" id="3"/>
          <p:cNvSpPr txBox="true"/>
          <p:nvPr/>
        </p:nvSpPr>
        <p:spPr>
          <a:xfrm rot="0">
            <a:off x="3022868" y="509913"/>
            <a:ext cx="12242263" cy="3273561"/>
          </a:xfrm>
          <a:prstGeom prst="rect">
            <a:avLst/>
          </a:prstGeom>
        </p:spPr>
        <p:txBody>
          <a:bodyPr anchor="t" rtlCol="false" tIns="0" lIns="0" bIns="0" rIns="0">
            <a:spAutoFit/>
          </a:bodyPr>
          <a:lstStyle/>
          <a:p>
            <a:pPr algn="ctr">
              <a:lnSpc>
                <a:spcPts val="8439"/>
              </a:lnSpc>
            </a:pPr>
            <a:r>
              <a:rPr lang="en-US" sz="8700">
                <a:solidFill>
                  <a:srgbClr val="FFFFFF"/>
                </a:solidFill>
                <a:latin typeface="BM Hanna"/>
              </a:rPr>
              <a:t>THE FUTURE OF AUGMENTED REALITY IN HCI</a:t>
            </a:r>
          </a:p>
        </p:txBody>
      </p:sp>
      <p:grpSp>
        <p:nvGrpSpPr>
          <p:cNvPr name="Group 4" id="4"/>
          <p:cNvGrpSpPr/>
          <p:nvPr/>
        </p:nvGrpSpPr>
        <p:grpSpPr>
          <a:xfrm rot="0">
            <a:off x="449080" y="4364386"/>
            <a:ext cx="8694920" cy="5701688"/>
            <a:chOff x="0" y="0"/>
            <a:chExt cx="2290020" cy="1501679"/>
          </a:xfrm>
        </p:grpSpPr>
        <p:sp>
          <p:nvSpPr>
            <p:cNvPr name="Freeform 5" id="5"/>
            <p:cNvSpPr/>
            <p:nvPr/>
          </p:nvSpPr>
          <p:spPr>
            <a:xfrm flipH="false" flipV="false" rot="0">
              <a:off x="0" y="0"/>
              <a:ext cx="2290020" cy="1501679"/>
            </a:xfrm>
            <a:custGeom>
              <a:avLst/>
              <a:gdLst/>
              <a:ahLst/>
              <a:cxnLst/>
              <a:rect r="r" b="b" t="t" l="l"/>
              <a:pathLst>
                <a:path h="1501679" w="2290020">
                  <a:moveTo>
                    <a:pt x="37397" y="0"/>
                  </a:moveTo>
                  <a:lnTo>
                    <a:pt x="2252623" y="0"/>
                  </a:lnTo>
                  <a:cubicBezTo>
                    <a:pt x="2262542" y="0"/>
                    <a:pt x="2272054" y="3940"/>
                    <a:pt x="2279067" y="10953"/>
                  </a:cubicBezTo>
                  <a:cubicBezTo>
                    <a:pt x="2286080" y="17966"/>
                    <a:pt x="2290020" y="27478"/>
                    <a:pt x="2290020" y="37397"/>
                  </a:cubicBezTo>
                  <a:lnTo>
                    <a:pt x="2290020" y="1464283"/>
                  </a:lnTo>
                  <a:cubicBezTo>
                    <a:pt x="2290020" y="1474201"/>
                    <a:pt x="2286080" y="1483713"/>
                    <a:pt x="2279067" y="1490726"/>
                  </a:cubicBezTo>
                  <a:cubicBezTo>
                    <a:pt x="2272054" y="1497739"/>
                    <a:pt x="2262542" y="1501679"/>
                    <a:pt x="2252623" y="1501679"/>
                  </a:cubicBezTo>
                  <a:lnTo>
                    <a:pt x="37397" y="1501679"/>
                  </a:lnTo>
                  <a:cubicBezTo>
                    <a:pt x="27478" y="1501679"/>
                    <a:pt x="17966" y="1497739"/>
                    <a:pt x="10953" y="1490726"/>
                  </a:cubicBezTo>
                  <a:cubicBezTo>
                    <a:pt x="3940" y="1483713"/>
                    <a:pt x="0" y="1474201"/>
                    <a:pt x="0" y="1464283"/>
                  </a:cubicBezTo>
                  <a:lnTo>
                    <a:pt x="0" y="37397"/>
                  </a:lnTo>
                  <a:cubicBezTo>
                    <a:pt x="0" y="27478"/>
                    <a:pt x="3940" y="17966"/>
                    <a:pt x="10953" y="10953"/>
                  </a:cubicBezTo>
                  <a:cubicBezTo>
                    <a:pt x="17966" y="3940"/>
                    <a:pt x="27478" y="0"/>
                    <a:pt x="37397" y="0"/>
                  </a:cubicBezTo>
                  <a:close/>
                </a:path>
              </a:pathLst>
            </a:custGeom>
            <a:solidFill>
              <a:srgbClr val="FFCE32"/>
            </a:solidFill>
          </p:spPr>
        </p:sp>
        <p:sp>
          <p:nvSpPr>
            <p:cNvPr name="TextBox 6" id="6"/>
            <p:cNvSpPr txBox="true"/>
            <p:nvPr/>
          </p:nvSpPr>
          <p:spPr>
            <a:xfrm>
              <a:off x="0" y="-57150"/>
              <a:ext cx="2290020" cy="1558829"/>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9469087" y="4364386"/>
            <a:ext cx="8531387" cy="5701688"/>
            <a:chOff x="0" y="0"/>
            <a:chExt cx="2246950" cy="1501679"/>
          </a:xfrm>
        </p:grpSpPr>
        <p:sp>
          <p:nvSpPr>
            <p:cNvPr name="Freeform 8" id="8"/>
            <p:cNvSpPr/>
            <p:nvPr/>
          </p:nvSpPr>
          <p:spPr>
            <a:xfrm flipH="false" flipV="false" rot="0">
              <a:off x="0" y="0"/>
              <a:ext cx="2246950" cy="1501679"/>
            </a:xfrm>
            <a:custGeom>
              <a:avLst/>
              <a:gdLst/>
              <a:ahLst/>
              <a:cxnLst/>
              <a:rect r="r" b="b" t="t" l="l"/>
              <a:pathLst>
                <a:path h="1501679" w="2246950">
                  <a:moveTo>
                    <a:pt x="38113" y="0"/>
                  </a:moveTo>
                  <a:lnTo>
                    <a:pt x="2208836" y="0"/>
                  </a:lnTo>
                  <a:cubicBezTo>
                    <a:pt x="2218945" y="0"/>
                    <a:pt x="2228639" y="4016"/>
                    <a:pt x="2235787" y="11163"/>
                  </a:cubicBezTo>
                  <a:cubicBezTo>
                    <a:pt x="2242934" y="18311"/>
                    <a:pt x="2246950" y="28005"/>
                    <a:pt x="2246950" y="38113"/>
                  </a:cubicBezTo>
                  <a:lnTo>
                    <a:pt x="2246950" y="1463566"/>
                  </a:lnTo>
                  <a:cubicBezTo>
                    <a:pt x="2246950" y="1473674"/>
                    <a:pt x="2242934" y="1483368"/>
                    <a:pt x="2235787" y="1490516"/>
                  </a:cubicBezTo>
                  <a:cubicBezTo>
                    <a:pt x="2228639" y="1497664"/>
                    <a:pt x="2218945" y="1501679"/>
                    <a:pt x="2208836" y="1501679"/>
                  </a:cubicBezTo>
                  <a:lnTo>
                    <a:pt x="38113" y="1501679"/>
                  </a:lnTo>
                  <a:cubicBezTo>
                    <a:pt x="28005" y="1501679"/>
                    <a:pt x="18311" y="1497664"/>
                    <a:pt x="11163" y="1490516"/>
                  </a:cubicBezTo>
                  <a:cubicBezTo>
                    <a:pt x="4016" y="1483368"/>
                    <a:pt x="0" y="1473674"/>
                    <a:pt x="0" y="1463566"/>
                  </a:cubicBezTo>
                  <a:lnTo>
                    <a:pt x="0" y="38113"/>
                  </a:lnTo>
                  <a:cubicBezTo>
                    <a:pt x="0" y="28005"/>
                    <a:pt x="4016" y="18311"/>
                    <a:pt x="11163" y="11163"/>
                  </a:cubicBezTo>
                  <a:cubicBezTo>
                    <a:pt x="18311" y="4016"/>
                    <a:pt x="28005" y="0"/>
                    <a:pt x="38113" y="0"/>
                  </a:cubicBezTo>
                  <a:close/>
                </a:path>
              </a:pathLst>
            </a:custGeom>
            <a:solidFill>
              <a:srgbClr val="FFCE32"/>
            </a:solidFill>
          </p:spPr>
        </p:sp>
        <p:sp>
          <p:nvSpPr>
            <p:cNvPr name="TextBox 9" id="9"/>
            <p:cNvSpPr txBox="true"/>
            <p:nvPr/>
          </p:nvSpPr>
          <p:spPr>
            <a:xfrm>
              <a:off x="0" y="-57150"/>
              <a:ext cx="2246950" cy="1558829"/>
            </a:xfrm>
            <a:prstGeom prst="rect">
              <a:avLst/>
            </a:prstGeom>
          </p:spPr>
          <p:txBody>
            <a:bodyPr anchor="ctr" rtlCol="false" tIns="50800" lIns="50800" bIns="50800" rIns="50800"/>
            <a:lstStyle/>
            <a:p>
              <a:pPr algn="ctr">
                <a:lnSpc>
                  <a:spcPts val="3499"/>
                </a:lnSpc>
              </a:pPr>
            </a:p>
          </p:txBody>
        </p:sp>
      </p:grpSp>
      <p:sp>
        <p:nvSpPr>
          <p:cNvPr name="Freeform 10" id="10"/>
          <p:cNvSpPr/>
          <p:nvPr/>
        </p:nvSpPr>
        <p:spPr>
          <a:xfrm flipH="true" flipV="false" rot="0">
            <a:off x="-925880" y="-331327"/>
            <a:ext cx="4559335" cy="4114800"/>
          </a:xfrm>
          <a:custGeom>
            <a:avLst/>
            <a:gdLst/>
            <a:ahLst/>
            <a:cxnLst/>
            <a:rect r="r" b="b" t="t" l="l"/>
            <a:pathLst>
              <a:path h="4114800" w="4559335">
                <a:moveTo>
                  <a:pt x="4559335" y="0"/>
                </a:moveTo>
                <a:lnTo>
                  <a:pt x="0" y="0"/>
                </a:lnTo>
                <a:lnTo>
                  <a:pt x="0" y="4114800"/>
                </a:lnTo>
                <a:lnTo>
                  <a:pt x="4559335" y="4114800"/>
                </a:lnTo>
                <a:lnTo>
                  <a:pt x="455933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true" flipV="false" rot="0">
            <a:off x="15265132" y="-331327"/>
            <a:ext cx="4032504" cy="4114800"/>
          </a:xfrm>
          <a:custGeom>
            <a:avLst/>
            <a:gdLst/>
            <a:ahLst/>
            <a:cxnLst/>
            <a:rect r="r" b="b" t="t" l="l"/>
            <a:pathLst>
              <a:path h="4114800" w="4032504">
                <a:moveTo>
                  <a:pt x="4032504" y="0"/>
                </a:moveTo>
                <a:lnTo>
                  <a:pt x="0" y="0"/>
                </a:lnTo>
                <a:lnTo>
                  <a:pt x="0" y="4114800"/>
                </a:lnTo>
                <a:lnTo>
                  <a:pt x="4032504" y="4114800"/>
                </a:lnTo>
                <a:lnTo>
                  <a:pt x="403250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708056" y="4545550"/>
            <a:ext cx="8176969" cy="5323663"/>
          </a:xfrm>
          <a:prstGeom prst="rect">
            <a:avLst/>
          </a:prstGeom>
        </p:spPr>
        <p:txBody>
          <a:bodyPr anchor="t" rtlCol="false" tIns="0" lIns="0" bIns="0" rIns="0">
            <a:spAutoFit/>
          </a:bodyPr>
          <a:lstStyle/>
          <a:p>
            <a:pPr algn="just" marL="436401" indent="-218200" lvl="1">
              <a:lnSpc>
                <a:spcPts val="3031"/>
              </a:lnSpc>
              <a:buFont typeface="Arial"/>
              <a:buChar char="•"/>
            </a:pPr>
            <a:r>
              <a:rPr lang="en-US" sz="2021">
                <a:solidFill>
                  <a:srgbClr val="000000"/>
                </a:solidFill>
                <a:latin typeface="Canva Sans Bold"/>
              </a:rPr>
              <a:t>Integration:</a:t>
            </a:r>
          </a:p>
          <a:p>
            <a:pPr algn="just" marL="872802" indent="-290934" lvl="2">
              <a:lnSpc>
                <a:spcPts val="3031"/>
              </a:lnSpc>
              <a:buFont typeface="Arial"/>
              <a:buChar char="⚬"/>
            </a:pPr>
            <a:r>
              <a:rPr lang="en-US" sz="2021">
                <a:solidFill>
                  <a:srgbClr val="000000"/>
                </a:solidFill>
                <a:latin typeface="Canva Sans"/>
              </a:rPr>
              <a:t>AR integrated seamlessly into daily life.</a:t>
            </a:r>
          </a:p>
          <a:p>
            <a:pPr algn="just" marL="872802" indent="-290934" lvl="2">
              <a:lnSpc>
                <a:spcPts val="3031"/>
              </a:lnSpc>
              <a:buFont typeface="Arial"/>
              <a:buChar char="⚬"/>
            </a:pPr>
            <a:r>
              <a:rPr lang="en-US" sz="2021">
                <a:solidFill>
                  <a:srgbClr val="000000"/>
                </a:solidFill>
                <a:latin typeface="Canva Sans"/>
              </a:rPr>
              <a:t>Adoption of AR glasses/contact lenses to replace traditional screens.</a:t>
            </a:r>
          </a:p>
          <a:p>
            <a:pPr algn="just" marL="872802" indent="-290934" lvl="2">
              <a:lnSpc>
                <a:spcPts val="3031"/>
              </a:lnSpc>
              <a:buFont typeface="Arial"/>
              <a:buChar char="⚬"/>
            </a:pPr>
            <a:r>
              <a:rPr lang="en-US" sz="2021">
                <a:solidFill>
                  <a:srgbClr val="000000"/>
                </a:solidFill>
                <a:latin typeface="Canva Sans"/>
              </a:rPr>
              <a:t>Spatial computing and machine learning advancements to enhance AR capabilities.</a:t>
            </a:r>
          </a:p>
          <a:p>
            <a:pPr algn="just" marL="436401" indent="-218200" lvl="1">
              <a:lnSpc>
                <a:spcPts val="3031"/>
              </a:lnSpc>
              <a:buFont typeface="Arial"/>
              <a:buChar char="•"/>
            </a:pPr>
            <a:r>
              <a:rPr lang="en-US" sz="2021">
                <a:solidFill>
                  <a:srgbClr val="000000"/>
                </a:solidFill>
                <a:latin typeface="Canva Sans Bold"/>
              </a:rPr>
              <a:t>Breakthroughs:</a:t>
            </a:r>
          </a:p>
          <a:p>
            <a:pPr algn="just" marL="872802" indent="-290934" lvl="2">
              <a:lnSpc>
                <a:spcPts val="3031"/>
              </a:lnSpc>
              <a:buFont typeface="Arial"/>
              <a:buChar char="⚬"/>
            </a:pPr>
            <a:r>
              <a:rPr lang="en-US" sz="2021">
                <a:solidFill>
                  <a:srgbClr val="000000"/>
                </a:solidFill>
                <a:latin typeface="Canva Sans"/>
              </a:rPr>
              <a:t>Focus on higher resolutions, wider field views, and improved transparency in AR glasses.</a:t>
            </a:r>
          </a:p>
          <a:p>
            <a:pPr algn="just" marL="872802" indent="-290934" lvl="2">
              <a:lnSpc>
                <a:spcPts val="3031"/>
              </a:lnSpc>
              <a:buFont typeface="Arial"/>
              <a:buChar char="⚬"/>
            </a:pPr>
            <a:r>
              <a:rPr lang="en-US" sz="2021">
                <a:solidFill>
                  <a:srgbClr val="000000"/>
                </a:solidFill>
                <a:latin typeface="Canva Sans"/>
              </a:rPr>
              <a:t>Advancements in computer vision and sensor tech for accurate real-time tracking.</a:t>
            </a:r>
          </a:p>
          <a:p>
            <a:pPr algn="just" marL="872802" indent="-290934" lvl="2">
              <a:lnSpc>
                <a:spcPts val="3031"/>
              </a:lnSpc>
              <a:buFont typeface="Arial"/>
              <a:buChar char="⚬"/>
            </a:pPr>
            <a:r>
              <a:rPr lang="en-US" sz="2021">
                <a:solidFill>
                  <a:srgbClr val="000000"/>
                </a:solidFill>
                <a:latin typeface="Canva Sans"/>
              </a:rPr>
              <a:t>AR glasses produced by 3D printers, merging AR with eco-friendly practices.</a:t>
            </a:r>
          </a:p>
          <a:p>
            <a:pPr algn="just">
              <a:lnSpc>
                <a:spcPts val="3031"/>
              </a:lnSpc>
            </a:pPr>
          </a:p>
        </p:txBody>
      </p:sp>
      <p:sp>
        <p:nvSpPr>
          <p:cNvPr name="TextBox 13" id="13"/>
          <p:cNvSpPr txBox="true"/>
          <p:nvPr/>
        </p:nvSpPr>
        <p:spPr>
          <a:xfrm rot="0">
            <a:off x="9904767" y="5086392"/>
            <a:ext cx="7660027" cy="4181475"/>
          </a:xfrm>
          <a:prstGeom prst="rect">
            <a:avLst/>
          </a:prstGeom>
        </p:spPr>
        <p:txBody>
          <a:bodyPr anchor="t" rtlCol="false" tIns="0" lIns="0" bIns="0" rIns="0">
            <a:spAutoFit/>
          </a:bodyPr>
          <a:lstStyle/>
          <a:p>
            <a:pPr algn="just">
              <a:lnSpc>
                <a:spcPts val="3749"/>
              </a:lnSpc>
            </a:pPr>
            <a:r>
              <a:rPr lang="en-US" sz="2499">
                <a:solidFill>
                  <a:srgbClr val="000000"/>
                </a:solidFill>
                <a:latin typeface="Canva Sans Bold"/>
              </a:rPr>
              <a:t>Opportunities:</a:t>
            </a:r>
          </a:p>
          <a:p>
            <a:pPr algn="just" marL="539749" indent="-269875" lvl="1">
              <a:lnSpc>
                <a:spcPts val="3749"/>
              </a:lnSpc>
              <a:buFont typeface="Arial"/>
              <a:buChar char="•"/>
            </a:pPr>
            <a:r>
              <a:rPr lang="en-US" sz="2499">
                <a:solidFill>
                  <a:srgbClr val="000000"/>
                </a:solidFill>
                <a:latin typeface="Canva Sans"/>
              </a:rPr>
              <a:t>AR's implications for UX design across gaming, education, healthcare, and industry.</a:t>
            </a:r>
          </a:p>
          <a:p>
            <a:pPr algn="just" marL="539749" indent="-269875" lvl="1">
              <a:lnSpc>
                <a:spcPts val="3749"/>
              </a:lnSpc>
              <a:buFont typeface="Arial"/>
              <a:buChar char="•"/>
            </a:pPr>
            <a:r>
              <a:rPr lang="en-US" sz="2499">
                <a:solidFill>
                  <a:srgbClr val="000000"/>
                </a:solidFill>
                <a:latin typeface="Canva Sans"/>
              </a:rPr>
              <a:t>Consideration of user context, task requirements, and ethical considerations.</a:t>
            </a:r>
          </a:p>
          <a:p>
            <a:pPr algn="just" marL="539749" indent="-269875" lvl="1">
              <a:lnSpc>
                <a:spcPts val="3749"/>
              </a:lnSpc>
              <a:buFont typeface="Arial"/>
              <a:buChar char="•"/>
            </a:pPr>
            <a:r>
              <a:rPr lang="en-US" sz="2499">
                <a:solidFill>
                  <a:srgbClr val="000000"/>
                </a:solidFill>
                <a:latin typeface="Canva Sans"/>
              </a:rPr>
              <a:t>AR to provide more natural interactions, but privacy and security concerns need addressing.</a:t>
            </a:r>
          </a:p>
          <a:p>
            <a:pPr algn="just">
              <a:lnSpc>
                <a:spcPts val="374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grpSp>
        <p:nvGrpSpPr>
          <p:cNvPr name="Group 3" id="3"/>
          <p:cNvGrpSpPr/>
          <p:nvPr/>
        </p:nvGrpSpPr>
        <p:grpSpPr>
          <a:xfrm rot="0">
            <a:off x="-2214760" y="1316867"/>
            <a:ext cx="12805931" cy="3826633"/>
            <a:chOff x="0" y="0"/>
            <a:chExt cx="3372755" cy="1007838"/>
          </a:xfrm>
        </p:grpSpPr>
        <p:sp>
          <p:nvSpPr>
            <p:cNvPr name="Freeform 4" id="4"/>
            <p:cNvSpPr/>
            <p:nvPr/>
          </p:nvSpPr>
          <p:spPr>
            <a:xfrm flipH="false" flipV="false" rot="0">
              <a:off x="0" y="0"/>
              <a:ext cx="3372755" cy="1007838"/>
            </a:xfrm>
            <a:custGeom>
              <a:avLst/>
              <a:gdLst/>
              <a:ahLst/>
              <a:cxnLst/>
              <a:rect r="r" b="b" t="t" l="l"/>
              <a:pathLst>
                <a:path h="1007838" w="3372755">
                  <a:moveTo>
                    <a:pt x="25391" y="0"/>
                  </a:moveTo>
                  <a:lnTo>
                    <a:pt x="3347364" y="0"/>
                  </a:lnTo>
                  <a:cubicBezTo>
                    <a:pt x="3361387" y="0"/>
                    <a:pt x="3372755" y="11368"/>
                    <a:pt x="3372755" y="25391"/>
                  </a:cubicBezTo>
                  <a:lnTo>
                    <a:pt x="3372755" y="982446"/>
                  </a:lnTo>
                  <a:cubicBezTo>
                    <a:pt x="3372755" y="989180"/>
                    <a:pt x="3370080" y="995639"/>
                    <a:pt x="3365318" y="1000401"/>
                  </a:cubicBezTo>
                  <a:cubicBezTo>
                    <a:pt x="3360557" y="1005162"/>
                    <a:pt x="3354098" y="1007838"/>
                    <a:pt x="3347364" y="1007838"/>
                  </a:cubicBezTo>
                  <a:lnTo>
                    <a:pt x="25391" y="1007838"/>
                  </a:lnTo>
                  <a:cubicBezTo>
                    <a:pt x="11368" y="1007838"/>
                    <a:pt x="0" y="996470"/>
                    <a:pt x="0" y="982446"/>
                  </a:cubicBezTo>
                  <a:lnTo>
                    <a:pt x="0" y="25391"/>
                  </a:lnTo>
                  <a:cubicBezTo>
                    <a:pt x="0" y="11368"/>
                    <a:pt x="11368" y="0"/>
                    <a:pt x="25391" y="0"/>
                  </a:cubicBezTo>
                  <a:close/>
                </a:path>
              </a:pathLst>
            </a:custGeom>
            <a:solidFill>
              <a:srgbClr val="FFCE32"/>
            </a:solidFill>
          </p:spPr>
        </p:sp>
        <p:sp>
          <p:nvSpPr>
            <p:cNvPr name="TextBox 5" id="5"/>
            <p:cNvSpPr txBox="true"/>
            <p:nvPr/>
          </p:nvSpPr>
          <p:spPr>
            <a:xfrm>
              <a:off x="0" y="-57150"/>
              <a:ext cx="3372755" cy="1064988"/>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6824582" y="5481069"/>
            <a:ext cx="12805931" cy="3826633"/>
            <a:chOff x="0" y="0"/>
            <a:chExt cx="3372755" cy="1007838"/>
          </a:xfrm>
        </p:grpSpPr>
        <p:sp>
          <p:nvSpPr>
            <p:cNvPr name="Freeform 7" id="7"/>
            <p:cNvSpPr/>
            <p:nvPr/>
          </p:nvSpPr>
          <p:spPr>
            <a:xfrm flipH="false" flipV="false" rot="0">
              <a:off x="0" y="0"/>
              <a:ext cx="3372755" cy="1007838"/>
            </a:xfrm>
            <a:custGeom>
              <a:avLst/>
              <a:gdLst/>
              <a:ahLst/>
              <a:cxnLst/>
              <a:rect r="r" b="b" t="t" l="l"/>
              <a:pathLst>
                <a:path h="1007838" w="3372755">
                  <a:moveTo>
                    <a:pt x="25391" y="0"/>
                  </a:moveTo>
                  <a:lnTo>
                    <a:pt x="3347364" y="0"/>
                  </a:lnTo>
                  <a:cubicBezTo>
                    <a:pt x="3361387" y="0"/>
                    <a:pt x="3372755" y="11368"/>
                    <a:pt x="3372755" y="25391"/>
                  </a:cubicBezTo>
                  <a:lnTo>
                    <a:pt x="3372755" y="982446"/>
                  </a:lnTo>
                  <a:cubicBezTo>
                    <a:pt x="3372755" y="989180"/>
                    <a:pt x="3370080" y="995639"/>
                    <a:pt x="3365318" y="1000401"/>
                  </a:cubicBezTo>
                  <a:cubicBezTo>
                    <a:pt x="3360557" y="1005162"/>
                    <a:pt x="3354098" y="1007838"/>
                    <a:pt x="3347364" y="1007838"/>
                  </a:cubicBezTo>
                  <a:lnTo>
                    <a:pt x="25391" y="1007838"/>
                  </a:lnTo>
                  <a:cubicBezTo>
                    <a:pt x="11368" y="1007838"/>
                    <a:pt x="0" y="996470"/>
                    <a:pt x="0" y="982446"/>
                  </a:cubicBezTo>
                  <a:lnTo>
                    <a:pt x="0" y="25391"/>
                  </a:lnTo>
                  <a:cubicBezTo>
                    <a:pt x="0" y="11368"/>
                    <a:pt x="11368" y="0"/>
                    <a:pt x="25391" y="0"/>
                  </a:cubicBezTo>
                  <a:close/>
                </a:path>
              </a:pathLst>
            </a:custGeom>
            <a:solidFill>
              <a:srgbClr val="FFCE32"/>
            </a:solidFill>
          </p:spPr>
        </p:sp>
        <p:sp>
          <p:nvSpPr>
            <p:cNvPr name="TextBox 8" id="8"/>
            <p:cNvSpPr txBox="true"/>
            <p:nvPr/>
          </p:nvSpPr>
          <p:spPr>
            <a:xfrm>
              <a:off x="0" y="-57150"/>
              <a:ext cx="3372755" cy="1064988"/>
            </a:xfrm>
            <a:prstGeom prst="rect">
              <a:avLst/>
            </a:prstGeom>
          </p:spPr>
          <p:txBody>
            <a:bodyPr anchor="ctr" rtlCol="false" tIns="50800" lIns="50800" bIns="50800" rIns="50800"/>
            <a:lstStyle/>
            <a:p>
              <a:pPr algn="ctr">
                <a:lnSpc>
                  <a:spcPts val="3499"/>
                </a:lnSpc>
              </a:pPr>
            </a:p>
          </p:txBody>
        </p:sp>
      </p:grpSp>
      <p:sp>
        <p:nvSpPr>
          <p:cNvPr name="TextBox 9" id="9"/>
          <p:cNvSpPr txBox="true"/>
          <p:nvPr/>
        </p:nvSpPr>
        <p:spPr>
          <a:xfrm rot="0">
            <a:off x="323053" y="2442887"/>
            <a:ext cx="9995445" cy="2269012"/>
          </a:xfrm>
          <a:prstGeom prst="rect">
            <a:avLst/>
          </a:prstGeom>
        </p:spPr>
        <p:txBody>
          <a:bodyPr anchor="t" rtlCol="false" tIns="0" lIns="0" bIns="0" rIns="0">
            <a:spAutoFit/>
          </a:bodyPr>
          <a:lstStyle/>
          <a:p>
            <a:pPr>
              <a:lnSpc>
                <a:spcPts val="8641"/>
              </a:lnSpc>
            </a:pPr>
            <a:r>
              <a:rPr lang="en-US" sz="8908">
                <a:solidFill>
                  <a:srgbClr val="000000"/>
                </a:solidFill>
                <a:latin typeface="BM Hanna"/>
              </a:rPr>
              <a:t>CHALLENGES AND OPPORTUNITIES</a:t>
            </a:r>
          </a:p>
        </p:txBody>
      </p:sp>
      <p:sp>
        <p:nvSpPr>
          <p:cNvPr name="TextBox 10" id="10"/>
          <p:cNvSpPr txBox="true"/>
          <p:nvPr/>
        </p:nvSpPr>
        <p:spPr>
          <a:xfrm rot="0">
            <a:off x="7751934" y="6338560"/>
            <a:ext cx="10434718" cy="2607309"/>
          </a:xfrm>
          <a:prstGeom prst="rect">
            <a:avLst/>
          </a:prstGeom>
        </p:spPr>
        <p:txBody>
          <a:bodyPr anchor="t" rtlCol="false" tIns="0" lIns="0" bIns="0" rIns="0">
            <a:spAutoFit/>
          </a:bodyPr>
          <a:lstStyle/>
          <a:p>
            <a:pPr marL="755644" indent="-377822" lvl="1">
              <a:lnSpc>
                <a:spcPts val="3394"/>
              </a:lnSpc>
              <a:buFont typeface="Arial"/>
              <a:buChar char="•"/>
            </a:pPr>
            <a:r>
              <a:rPr lang="en-US" sz="3499">
                <a:solidFill>
                  <a:srgbClr val="000000"/>
                </a:solidFill>
                <a:latin typeface="BM Hanna Semi-Bold"/>
              </a:rPr>
              <a:t>UNRESOLVED CHALLENGES IN AR HCI.</a:t>
            </a:r>
          </a:p>
          <a:p>
            <a:pPr>
              <a:lnSpc>
                <a:spcPts val="3394"/>
              </a:lnSpc>
            </a:pPr>
          </a:p>
          <a:p>
            <a:pPr marL="755644" indent="-377822" lvl="1">
              <a:lnSpc>
                <a:spcPts val="3394"/>
              </a:lnSpc>
              <a:buFont typeface="Arial"/>
              <a:buChar char="•"/>
            </a:pPr>
            <a:r>
              <a:rPr lang="en-US" sz="3499">
                <a:solidFill>
                  <a:srgbClr val="000000"/>
                </a:solidFill>
                <a:latin typeface="BM Hanna Semi-Bold"/>
              </a:rPr>
              <a:t>POTENTIAL OPPORTUNITIES FOR IMPROVEMENT.</a:t>
            </a:r>
          </a:p>
          <a:p>
            <a:pPr>
              <a:lnSpc>
                <a:spcPts val="3394"/>
              </a:lnSpc>
            </a:pPr>
          </a:p>
          <a:p>
            <a:pPr marL="755644" indent="-377822" lvl="1">
              <a:lnSpc>
                <a:spcPts val="3394"/>
              </a:lnSpc>
              <a:buFont typeface="Arial"/>
              <a:buChar char="•"/>
            </a:pPr>
            <a:r>
              <a:rPr lang="en-US" sz="3499">
                <a:solidFill>
                  <a:srgbClr val="000000"/>
                </a:solidFill>
                <a:latin typeface="BM Hanna Semi-Bold"/>
              </a:rPr>
              <a:t>ETHICAL IMPLICATIONS IN AR INTERACTIONS</a:t>
            </a:r>
          </a:p>
        </p:txBody>
      </p:sp>
      <p:sp>
        <p:nvSpPr>
          <p:cNvPr name="Freeform 11" id="11"/>
          <p:cNvSpPr/>
          <p:nvPr/>
        </p:nvSpPr>
        <p:spPr>
          <a:xfrm flipH="false" flipV="false" rot="0">
            <a:off x="1856199" y="4711899"/>
            <a:ext cx="4888650" cy="5793956"/>
          </a:xfrm>
          <a:custGeom>
            <a:avLst/>
            <a:gdLst/>
            <a:ahLst/>
            <a:cxnLst/>
            <a:rect r="r" b="b" t="t" l="l"/>
            <a:pathLst>
              <a:path h="5793956" w="4888650">
                <a:moveTo>
                  <a:pt x="0" y="0"/>
                </a:moveTo>
                <a:lnTo>
                  <a:pt x="4888651" y="0"/>
                </a:lnTo>
                <a:lnTo>
                  <a:pt x="4888651" y="5793956"/>
                </a:lnTo>
                <a:lnTo>
                  <a:pt x="0" y="5793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true" flipV="false" rot="0">
            <a:off x="11301232" y="318233"/>
            <a:ext cx="5130568" cy="5162836"/>
          </a:xfrm>
          <a:custGeom>
            <a:avLst/>
            <a:gdLst/>
            <a:ahLst/>
            <a:cxnLst/>
            <a:rect r="r" b="b" t="t" l="l"/>
            <a:pathLst>
              <a:path h="5162836" w="5130568">
                <a:moveTo>
                  <a:pt x="5130569" y="0"/>
                </a:moveTo>
                <a:lnTo>
                  <a:pt x="0" y="0"/>
                </a:lnTo>
                <a:lnTo>
                  <a:pt x="0" y="5162836"/>
                </a:lnTo>
                <a:lnTo>
                  <a:pt x="5130569" y="5162836"/>
                </a:lnTo>
                <a:lnTo>
                  <a:pt x="513056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true" flipV="false" rot="0">
            <a:off x="9375592" y="741611"/>
            <a:ext cx="2431158" cy="1940506"/>
          </a:xfrm>
          <a:custGeom>
            <a:avLst/>
            <a:gdLst/>
            <a:ahLst/>
            <a:cxnLst/>
            <a:rect r="r" b="b" t="t" l="l"/>
            <a:pathLst>
              <a:path h="1940506" w="2431158">
                <a:moveTo>
                  <a:pt x="2431158" y="0"/>
                </a:moveTo>
                <a:lnTo>
                  <a:pt x="0" y="0"/>
                </a:lnTo>
                <a:lnTo>
                  <a:pt x="0" y="1940506"/>
                </a:lnTo>
                <a:lnTo>
                  <a:pt x="2431158" y="1940506"/>
                </a:lnTo>
                <a:lnTo>
                  <a:pt x="243115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5320776" y="4855333"/>
            <a:ext cx="2431158" cy="1940506"/>
          </a:xfrm>
          <a:custGeom>
            <a:avLst/>
            <a:gdLst/>
            <a:ahLst/>
            <a:cxnLst/>
            <a:rect r="r" b="b" t="t" l="l"/>
            <a:pathLst>
              <a:path h="1940506" w="2431158">
                <a:moveTo>
                  <a:pt x="0" y="0"/>
                </a:moveTo>
                <a:lnTo>
                  <a:pt x="2431158" y="0"/>
                </a:lnTo>
                <a:lnTo>
                  <a:pt x="2431158" y="1940507"/>
                </a:lnTo>
                <a:lnTo>
                  <a:pt x="0" y="19405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1206386">
            <a:off x="-459053" y="6798742"/>
            <a:ext cx="3532423" cy="3940837"/>
          </a:xfrm>
          <a:custGeom>
            <a:avLst/>
            <a:gdLst/>
            <a:ahLst/>
            <a:cxnLst/>
            <a:rect r="r" b="b" t="t" l="l"/>
            <a:pathLst>
              <a:path h="3940837" w="3532423">
                <a:moveTo>
                  <a:pt x="0" y="0"/>
                </a:moveTo>
                <a:lnTo>
                  <a:pt x="3532423" y="0"/>
                </a:lnTo>
                <a:lnTo>
                  <a:pt x="3532423" y="3940837"/>
                </a:lnTo>
                <a:lnTo>
                  <a:pt x="0" y="39408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4190272" y="1711864"/>
            <a:ext cx="5440240" cy="4114800"/>
          </a:xfrm>
          <a:custGeom>
            <a:avLst/>
            <a:gdLst/>
            <a:ahLst/>
            <a:cxnLst/>
            <a:rect r="r" b="b" t="t" l="l"/>
            <a:pathLst>
              <a:path h="4114800" w="5440240">
                <a:moveTo>
                  <a:pt x="0" y="0"/>
                </a:moveTo>
                <a:lnTo>
                  <a:pt x="5440240" y="0"/>
                </a:lnTo>
                <a:lnTo>
                  <a:pt x="544024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grpSp>
        <p:nvGrpSpPr>
          <p:cNvPr name="Group 3" id="3"/>
          <p:cNvGrpSpPr/>
          <p:nvPr/>
        </p:nvGrpSpPr>
        <p:grpSpPr>
          <a:xfrm rot="0">
            <a:off x="5120840" y="-297277"/>
            <a:ext cx="12815704" cy="10881553"/>
            <a:chOff x="0" y="0"/>
            <a:chExt cx="3060302" cy="2598440"/>
          </a:xfrm>
        </p:grpSpPr>
        <p:sp>
          <p:nvSpPr>
            <p:cNvPr name="Freeform 4" id="4"/>
            <p:cNvSpPr/>
            <p:nvPr/>
          </p:nvSpPr>
          <p:spPr>
            <a:xfrm flipH="false" flipV="false" rot="0">
              <a:off x="0" y="0"/>
              <a:ext cx="3060302" cy="2598440"/>
            </a:xfrm>
            <a:custGeom>
              <a:avLst/>
              <a:gdLst/>
              <a:ahLst/>
              <a:cxnLst/>
              <a:rect r="r" b="b" t="t" l="l"/>
              <a:pathLst>
                <a:path h="2598440" w="3060302">
                  <a:moveTo>
                    <a:pt x="25372" y="0"/>
                  </a:moveTo>
                  <a:lnTo>
                    <a:pt x="3034930" y="0"/>
                  </a:lnTo>
                  <a:cubicBezTo>
                    <a:pt x="3041659" y="0"/>
                    <a:pt x="3048112" y="2673"/>
                    <a:pt x="3052871" y="7431"/>
                  </a:cubicBezTo>
                  <a:cubicBezTo>
                    <a:pt x="3057629" y="12189"/>
                    <a:pt x="3060302" y="18643"/>
                    <a:pt x="3060302" y="25372"/>
                  </a:cubicBezTo>
                  <a:lnTo>
                    <a:pt x="3060302" y="2573068"/>
                  </a:lnTo>
                  <a:cubicBezTo>
                    <a:pt x="3060302" y="2579797"/>
                    <a:pt x="3057629" y="2586250"/>
                    <a:pt x="3052871" y="2591009"/>
                  </a:cubicBezTo>
                  <a:cubicBezTo>
                    <a:pt x="3048112" y="2595767"/>
                    <a:pt x="3041659" y="2598440"/>
                    <a:pt x="3034930" y="2598440"/>
                  </a:cubicBezTo>
                  <a:lnTo>
                    <a:pt x="25372" y="2598440"/>
                  </a:lnTo>
                  <a:cubicBezTo>
                    <a:pt x="18643" y="2598440"/>
                    <a:pt x="12189" y="2595767"/>
                    <a:pt x="7431" y="2591009"/>
                  </a:cubicBezTo>
                  <a:cubicBezTo>
                    <a:pt x="2673" y="2586250"/>
                    <a:pt x="0" y="2579797"/>
                    <a:pt x="0" y="2573068"/>
                  </a:cubicBezTo>
                  <a:lnTo>
                    <a:pt x="0" y="25372"/>
                  </a:lnTo>
                  <a:cubicBezTo>
                    <a:pt x="0" y="18643"/>
                    <a:pt x="2673" y="12189"/>
                    <a:pt x="7431" y="7431"/>
                  </a:cubicBezTo>
                  <a:cubicBezTo>
                    <a:pt x="12189" y="2673"/>
                    <a:pt x="18643" y="0"/>
                    <a:pt x="25372" y="0"/>
                  </a:cubicBezTo>
                  <a:close/>
                </a:path>
              </a:pathLst>
            </a:custGeom>
            <a:solidFill>
              <a:srgbClr val="FFCE32"/>
            </a:solidFill>
          </p:spPr>
        </p:sp>
        <p:sp>
          <p:nvSpPr>
            <p:cNvPr name="TextBox 5" id="5"/>
            <p:cNvSpPr txBox="true"/>
            <p:nvPr/>
          </p:nvSpPr>
          <p:spPr>
            <a:xfrm>
              <a:off x="0" y="-57150"/>
              <a:ext cx="3060302" cy="2655590"/>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15647786" y="0"/>
            <a:ext cx="4826211" cy="4220741"/>
          </a:xfrm>
          <a:custGeom>
            <a:avLst/>
            <a:gdLst/>
            <a:ahLst/>
            <a:cxnLst/>
            <a:rect r="r" b="b" t="t" l="l"/>
            <a:pathLst>
              <a:path h="4220741" w="4826211">
                <a:moveTo>
                  <a:pt x="0" y="0"/>
                </a:moveTo>
                <a:lnTo>
                  <a:pt x="4826211" y="0"/>
                </a:lnTo>
                <a:lnTo>
                  <a:pt x="4826211" y="4220741"/>
                </a:lnTo>
                <a:lnTo>
                  <a:pt x="0" y="42207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5120840" y="2624002"/>
            <a:ext cx="12815704" cy="7202169"/>
          </a:xfrm>
          <a:prstGeom prst="rect">
            <a:avLst/>
          </a:prstGeom>
        </p:spPr>
        <p:txBody>
          <a:bodyPr anchor="t" rtlCol="false" tIns="0" lIns="0" bIns="0" rIns="0">
            <a:spAutoFit/>
          </a:bodyPr>
          <a:lstStyle/>
          <a:p>
            <a:pPr marL="798838" indent="-399419" lvl="1">
              <a:lnSpc>
                <a:spcPts val="5180"/>
              </a:lnSpc>
              <a:buFont typeface="Arial"/>
              <a:buChar char="•"/>
            </a:pPr>
            <a:r>
              <a:rPr lang="en-US" sz="3700">
                <a:solidFill>
                  <a:srgbClr val="000000"/>
                </a:solidFill>
                <a:latin typeface="Canva Sans Bold"/>
              </a:rPr>
              <a:t>Calibrating AR devices is challenging and impacts the precision of digital information placement due to inconsistency.</a:t>
            </a:r>
          </a:p>
          <a:p>
            <a:pPr>
              <a:lnSpc>
                <a:spcPts val="5180"/>
              </a:lnSpc>
            </a:pPr>
          </a:p>
          <a:p>
            <a:pPr marL="798838" indent="-399419" lvl="1">
              <a:lnSpc>
                <a:spcPts val="5180"/>
              </a:lnSpc>
              <a:buFont typeface="Arial"/>
              <a:buChar char="•"/>
            </a:pPr>
            <a:r>
              <a:rPr lang="en-US" sz="3700">
                <a:solidFill>
                  <a:srgbClr val="000000"/>
                </a:solidFill>
                <a:latin typeface="Canva Sans Bold"/>
              </a:rPr>
              <a:t>AR systems face challenges in adjusting to various environmental conditions, which affects their usability.</a:t>
            </a:r>
          </a:p>
          <a:p>
            <a:pPr>
              <a:lnSpc>
                <a:spcPts val="5180"/>
              </a:lnSpc>
            </a:pPr>
          </a:p>
          <a:p>
            <a:pPr marL="798838" indent="-399419" lvl="1">
              <a:lnSpc>
                <a:spcPts val="5180"/>
              </a:lnSpc>
              <a:buFont typeface="Arial"/>
              <a:buChar char="•"/>
            </a:pPr>
            <a:r>
              <a:rPr lang="en-US" sz="3700">
                <a:solidFill>
                  <a:srgbClr val="000000"/>
                </a:solidFill>
                <a:latin typeface="Canva Sans Bold"/>
              </a:rPr>
              <a:t>Device restrictions in terms of field of vision, weight, and battery longevity present obstacles to achieving enduring, pleasant user experiences.</a:t>
            </a:r>
          </a:p>
        </p:txBody>
      </p:sp>
      <p:sp>
        <p:nvSpPr>
          <p:cNvPr name="Freeform 8" id="8"/>
          <p:cNvSpPr/>
          <p:nvPr/>
        </p:nvSpPr>
        <p:spPr>
          <a:xfrm flipH="false" flipV="false" rot="-5400000">
            <a:off x="-2296136" y="2512389"/>
            <a:ext cx="9571731" cy="5262222"/>
          </a:xfrm>
          <a:custGeom>
            <a:avLst/>
            <a:gdLst/>
            <a:ahLst/>
            <a:cxnLst/>
            <a:rect r="r" b="b" t="t" l="l"/>
            <a:pathLst>
              <a:path h="5262222" w="9571731">
                <a:moveTo>
                  <a:pt x="0" y="0"/>
                </a:moveTo>
                <a:lnTo>
                  <a:pt x="9571730" y="0"/>
                </a:lnTo>
                <a:lnTo>
                  <a:pt x="9571730" y="5262222"/>
                </a:lnTo>
                <a:lnTo>
                  <a:pt x="0" y="5262222"/>
                </a:lnTo>
                <a:lnTo>
                  <a:pt x="0" y="0"/>
                </a:lnTo>
                <a:close/>
              </a:path>
            </a:pathLst>
          </a:custGeom>
          <a:blipFill>
            <a:blip r:embed="rId5"/>
            <a:stretch>
              <a:fillRect l="0" t="0" r="0" b="-11812"/>
            </a:stretch>
          </a:blipFill>
        </p:spPr>
      </p:sp>
      <p:sp>
        <p:nvSpPr>
          <p:cNvPr name="TextBox 9" id="9"/>
          <p:cNvSpPr txBox="true"/>
          <p:nvPr/>
        </p:nvSpPr>
        <p:spPr>
          <a:xfrm rot="0">
            <a:off x="5120840" y="779698"/>
            <a:ext cx="10323194" cy="1346042"/>
          </a:xfrm>
          <a:prstGeom prst="rect">
            <a:avLst/>
          </a:prstGeom>
        </p:spPr>
        <p:txBody>
          <a:bodyPr anchor="t" rtlCol="false" tIns="0" lIns="0" bIns="0" rIns="0">
            <a:spAutoFit/>
          </a:bodyPr>
          <a:lstStyle/>
          <a:p>
            <a:pPr algn="ctr">
              <a:lnSpc>
                <a:spcPts val="5161"/>
              </a:lnSpc>
            </a:pPr>
            <a:r>
              <a:rPr lang="en-US" sz="5320">
                <a:solidFill>
                  <a:srgbClr val="4A71F6"/>
                </a:solidFill>
                <a:latin typeface="BM Hanna"/>
              </a:rPr>
              <a:t>UNRESOLVED CHALLENGES IN AR HCI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grpSp>
        <p:nvGrpSpPr>
          <p:cNvPr name="Group 3" id="3"/>
          <p:cNvGrpSpPr/>
          <p:nvPr/>
        </p:nvGrpSpPr>
        <p:grpSpPr>
          <a:xfrm rot="0">
            <a:off x="4443596" y="0"/>
            <a:ext cx="12815704" cy="10881553"/>
            <a:chOff x="0" y="0"/>
            <a:chExt cx="3060302" cy="2598440"/>
          </a:xfrm>
        </p:grpSpPr>
        <p:sp>
          <p:nvSpPr>
            <p:cNvPr name="Freeform 4" id="4"/>
            <p:cNvSpPr/>
            <p:nvPr/>
          </p:nvSpPr>
          <p:spPr>
            <a:xfrm flipH="false" flipV="false" rot="0">
              <a:off x="0" y="0"/>
              <a:ext cx="3060302" cy="2598440"/>
            </a:xfrm>
            <a:custGeom>
              <a:avLst/>
              <a:gdLst/>
              <a:ahLst/>
              <a:cxnLst/>
              <a:rect r="r" b="b" t="t" l="l"/>
              <a:pathLst>
                <a:path h="2598440" w="3060302">
                  <a:moveTo>
                    <a:pt x="25372" y="0"/>
                  </a:moveTo>
                  <a:lnTo>
                    <a:pt x="3034930" y="0"/>
                  </a:lnTo>
                  <a:cubicBezTo>
                    <a:pt x="3041659" y="0"/>
                    <a:pt x="3048112" y="2673"/>
                    <a:pt x="3052871" y="7431"/>
                  </a:cubicBezTo>
                  <a:cubicBezTo>
                    <a:pt x="3057629" y="12189"/>
                    <a:pt x="3060302" y="18643"/>
                    <a:pt x="3060302" y="25372"/>
                  </a:cubicBezTo>
                  <a:lnTo>
                    <a:pt x="3060302" y="2573068"/>
                  </a:lnTo>
                  <a:cubicBezTo>
                    <a:pt x="3060302" y="2579797"/>
                    <a:pt x="3057629" y="2586250"/>
                    <a:pt x="3052871" y="2591009"/>
                  </a:cubicBezTo>
                  <a:cubicBezTo>
                    <a:pt x="3048112" y="2595767"/>
                    <a:pt x="3041659" y="2598440"/>
                    <a:pt x="3034930" y="2598440"/>
                  </a:cubicBezTo>
                  <a:lnTo>
                    <a:pt x="25372" y="2598440"/>
                  </a:lnTo>
                  <a:cubicBezTo>
                    <a:pt x="18643" y="2598440"/>
                    <a:pt x="12189" y="2595767"/>
                    <a:pt x="7431" y="2591009"/>
                  </a:cubicBezTo>
                  <a:cubicBezTo>
                    <a:pt x="2673" y="2586250"/>
                    <a:pt x="0" y="2579797"/>
                    <a:pt x="0" y="2573068"/>
                  </a:cubicBezTo>
                  <a:lnTo>
                    <a:pt x="0" y="25372"/>
                  </a:lnTo>
                  <a:cubicBezTo>
                    <a:pt x="0" y="18643"/>
                    <a:pt x="2673" y="12189"/>
                    <a:pt x="7431" y="7431"/>
                  </a:cubicBezTo>
                  <a:cubicBezTo>
                    <a:pt x="12189" y="2673"/>
                    <a:pt x="18643" y="0"/>
                    <a:pt x="25372" y="0"/>
                  </a:cubicBezTo>
                  <a:close/>
                </a:path>
              </a:pathLst>
            </a:custGeom>
            <a:solidFill>
              <a:srgbClr val="FFCE32"/>
            </a:solidFill>
          </p:spPr>
        </p:sp>
        <p:sp>
          <p:nvSpPr>
            <p:cNvPr name="TextBox 5" id="5"/>
            <p:cNvSpPr txBox="true"/>
            <p:nvPr/>
          </p:nvSpPr>
          <p:spPr>
            <a:xfrm>
              <a:off x="0" y="-57150"/>
              <a:ext cx="3060302" cy="2655590"/>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true" flipV="false" rot="0">
            <a:off x="-514876" y="-670707"/>
            <a:ext cx="3870960" cy="4142078"/>
          </a:xfrm>
          <a:custGeom>
            <a:avLst/>
            <a:gdLst/>
            <a:ahLst/>
            <a:cxnLst/>
            <a:rect r="r" b="b" t="t" l="l"/>
            <a:pathLst>
              <a:path h="4142078" w="3870960">
                <a:moveTo>
                  <a:pt x="3870960" y="0"/>
                </a:moveTo>
                <a:lnTo>
                  <a:pt x="0" y="0"/>
                </a:lnTo>
                <a:lnTo>
                  <a:pt x="0" y="4142078"/>
                </a:lnTo>
                <a:lnTo>
                  <a:pt x="3870960" y="4142078"/>
                </a:lnTo>
                <a:lnTo>
                  <a:pt x="387096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647786" y="0"/>
            <a:ext cx="4826211" cy="4220741"/>
          </a:xfrm>
          <a:custGeom>
            <a:avLst/>
            <a:gdLst/>
            <a:ahLst/>
            <a:cxnLst/>
            <a:rect r="r" b="b" t="t" l="l"/>
            <a:pathLst>
              <a:path h="4220741" w="4826211">
                <a:moveTo>
                  <a:pt x="0" y="0"/>
                </a:moveTo>
                <a:lnTo>
                  <a:pt x="4826211" y="0"/>
                </a:lnTo>
                <a:lnTo>
                  <a:pt x="4826211" y="4220741"/>
                </a:lnTo>
                <a:lnTo>
                  <a:pt x="0" y="42207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514876" y="5826909"/>
            <a:ext cx="4541965" cy="5067743"/>
          </a:xfrm>
          <a:custGeom>
            <a:avLst/>
            <a:gdLst/>
            <a:ahLst/>
            <a:cxnLst/>
            <a:rect r="r" b="b" t="t" l="l"/>
            <a:pathLst>
              <a:path h="5067743" w="4541965">
                <a:moveTo>
                  <a:pt x="4541965" y="0"/>
                </a:moveTo>
                <a:lnTo>
                  <a:pt x="0" y="0"/>
                </a:lnTo>
                <a:lnTo>
                  <a:pt x="0" y="5067743"/>
                </a:lnTo>
                <a:lnTo>
                  <a:pt x="4541965" y="5067743"/>
                </a:lnTo>
                <a:lnTo>
                  <a:pt x="4541965"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5120840" y="779698"/>
            <a:ext cx="10323194" cy="1346042"/>
          </a:xfrm>
          <a:prstGeom prst="rect">
            <a:avLst/>
          </a:prstGeom>
        </p:spPr>
        <p:txBody>
          <a:bodyPr anchor="t" rtlCol="false" tIns="0" lIns="0" bIns="0" rIns="0">
            <a:spAutoFit/>
          </a:bodyPr>
          <a:lstStyle/>
          <a:p>
            <a:pPr algn="ctr">
              <a:lnSpc>
                <a:spcPts val="5161"/>
              </a:lnSpc>
            </a:pPr>
            <a:r>
              <a:rPr lang="en-US" sz="5320">
                <a:solidFill>
                  <a:srgbClr val="4A71F6"/>
                </a:solidFill>
                <a:latin typeface="BM Hanna"/>
              </a:rPr>
              <a:t>POTENTIAL OPPORTUNITIES FOR IMPROVEMENT</a:t>
            </a:r>
          </a:p>
        </p:txBody>
      </p:sp>
      <p:sp>
        <p:nvSpPr>
          <p:cNvPr name="TextBox 10" id="10"/>
          <p:cNvSpPr txBox="true"/>
          <p:nvPr/>
        </p:nvSpPr>
        <p:spPr>
          <a:xfrm rot="0">
            <a:off x="5056212" y="2438721"/>
            <a:ext cx="11590472" cy="7114379"/>
          </a:xfrm>
          <a:prstGeom prst="rect">
            <a:avLst/>
          </a:prstGeom>
        </p:spPr>
        <p:txBody>
          <a:bodyPr anchor="t" rtlCol="false" tIns="0" lIns="0" bIns="0" rIns="0">
            <a:spAutoFit/>
          </a:bodyPr>
          <a:lstStyle/>
          <a:p>
            <a:pPr marL="722465" indent="-361233" lvl="1">
              <a:lnSpc>
                <a:spcPts val="4684"/>
              </a:lnSpc>
              <a:buFont typeface="Arial"/>
              <a:buChar char="•"/>
            </a:pPr>
            <a:r>
              <a:rPr lang="en-US" sz="3346">
                <a:solidFill>
                  <a:srgbClr val="000000"/>
                </a:solidFill>
                <a:latin typeface="Canva Sans Bold"/>
              </a:rPr>
              <a:t>Advanced methods for calibration: Combining computer vision and machine learning can improve the accuracy of calibration.</a:t>
            </a:r>
          </a:p>
          <a:p>
            <a:pPr>
              <a:lnSpc>
                <a:spcPts val="4684"/>
              </a:lnSpc>
            </a:pPr>
          </a:p>
          <a:p>
            <a:pPr marL="722465" indent="-361233" lvl="1">
              <a:lnSpc>
                <a:spcPts val="4684"/>
              </a:lnSpc>
              <a:buFont typeface="Arial"/>
              <a:buChar char="•"/>
            </a:pPr>
            <a:r>
              <a:rPr lang="en-US" sz="3346">
                <a:solidFill>
                  <a:srgbClr val="000000"/>
                </a:solidFill>
                <a:latin typeface="Canva Sans Bold"/>
              </a:rPr>
              <a:t>Solutions for Environmental Adaptability: Enhanced usability can be achieved by including environmental sensors and context-sensitive algorithms.</a:t>
            </a:r>
          </a:p>
          <a:p>
            <a:pPr>
              <a:lnSpc>
                <a:spcPts val="4684"/>
              </a:lnSpc>
            </a:pPr>
          </a:p>
          <a:p>
            <a:pPr marL="722465" indent="-361233" lvl="1">
              <a:lnSpc>
                <a:spcPts val="4684"/>
              </a:lnSpc>
              <a:buFont typeface="Arial"/>
              <a:buChar char="•"/>
            </a:pPr>
            <a:r>
              <a:rPr lang="en-US" sz="3346">
                <a:solidFill>
                  <a:srgbClr val="000000"/>
                </a:solidFill>
                <a:latin typeface="Canva Sans Bold"/>
              </a:rPr>
              <a:t>Investments in improved displays, lighter materials, and extended battery life can overcome device limitations for wearable technology advancements.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grpSp>
        <p:nvGrpSpPr>
          <p:cNvPr name="Group 3" id="3"/>
          <p:cNvGrpSpPr/>
          <p:nvPr/>
        </p:nvGrpSpPr>
        <p:grpSpPr>
          <a:xfrm rot="0">
            <a:off x="5472296" y="0"/>
            <a:ext cx="12815704" cy="10881553"/>
            <a:chOff x="0" y="0"/>
            <a:chExt cx="3060302" cy="2598440"/>
          </a:xfrm>
        </p:grpSpPr>
        <p:sp>
          <p:nvSpPr>
            <p:cNvPr name="Freeform 4" id="4"/>
            <p:cNvSpPr/>
            <p:nvPr/>
          </p:nvSpPr>
          <p:spPr>
            <a:xfrm flipH="false" flipV="false" rot="0">
              <a:off x="0" y="0"/>
              <a:ext cx="3060302" cy="2598440"/>
            </a:xfrm>
            <a:custGeom>
              <a:avLst/>
              <a:gdLst/>
              <a:ahLst/>
              <a:cxnLst/>
              <a:rect r="r" b="b" t="t" l="l"/>
              <a:pathLst>
                <a:path h="2598440" w="3060302">
                  <a:moveTo>
                    <a:pt x="25372" y="0"/>
                  </a:moveTo>
                  <a:lnTo>
                    <a:pt x="3034930" y="0"/>
                  </a:lnTo>
                  <a:cubicBezTo>
                    <a:pt x="3041659" y="0"/>
                    <a:pt x="3048112" y="2673"/>
                    <a:pt x="3052871" y="7431"/>
                  </a:cubicBezTo>
                  <a:cubicBezTo>
                    <a:pt x="3057629" y="12189"/>
                    <a:pt x="3060302" y="18643"/>
                    <a:pt x="3060302" y="25372"/>
                  </a:cubicBezTo>
                  <a:lnTo>
                    <a:pt x="3060302" y="2573068"/>
                  </a:lnTo>
                  <a:cubicBezTo>
                    <a:pt x="3060302" y="2579797"/>
                    <a:pt x="3057629" y="2586250"/>
                    <a:pt x="3052871" y="2591009"/>
                  </a:cubicBezTo>
                  <a:cubicBezTo>
                    <a:pt x="3048112" y="2595767"/>
                    <a:pt x="3041659" y="2598440"/>
                    <a:pt x="3034930" y="2598440"/>
                  </a:cubicBezTo>
                  <a:lnTo>
                    <a:pt x="25372" y="2598440"/>
                  </a:lnTo>
                  <a:cubicBezTo>
                    <a:pt x="18643" y="2598440"/>
                    <a:pt x="12189" y="2595767"/>
                    <a:pt x="7431" y="2591009"/>
                  </a:cubicBezTo>
                  <a:cubicBezTo>
                    <a:pt x="2673" y="2586250"/>
                    <a:pt x="0" y="2579797"/>
                    <a:pt x="0" y="2573068"/>
                  </a:cubicBezTo>
                  <a:lnTo>
                    <a:pt x="0" y="25372"/>
                  </a:lnTo>
                  <a:cubicBezTo>
                    <a:pt x="0" y="18643"/>
                    <a:pt x="2673" y="12189"/>
                    <a:pt x="7431" y="7431"/>
                  </a:cubicBezTo>
                  <a:cubicBezTo>
                    <a:pt x="12189" y="2673"/>
                    <a:pt x="18643" y="0"/>
                    <a:pt x="25372" y="0"/>
                  </a:cubicBezTo>
                  <a:close/>
                </a:path>
              </a:pathLst>
            </a:custGeom>
            <a:solidFill>
              <a:srgbClr val="FFCE32"/>
            </a:solidFill>
          </p:spPr>
        </p:sp>
        <p:sp>
          <p:nvSpPr>
            <p:cNvPr name="TextBox 5" id="5"/>
            <p:cNvSpPr txBox="true"/>
            <p:nvPr/>
          </p:nvSpPr>
          <p:spPr>
            <a:xfrm>
              <a:off x="0" y="-57150"/>
              <a:ext cx="3060302" cy="2655590"/>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true" flipV="false" rot="0">
            <a:off x="-514876" y="-670707"/>
            <a:ext cx="3870960" cy="4142078"/>
          </a:xfrm>
          <a:custGeom>
            <a:avLst/>
            <a:gdLst/>
            <a:ahLst/>
            <a:cxnLst/>
            <a:rect r="r" b="b" t="t" l="l"/>
            <a:pathLst>
              <a:path h="4142078" w="3870960">
                <a:moveTo>
                  <a:pt x="3870960" y="0"/>
                </a:moveTo>
                <a:lnTo>
                  <a:pt x="0" y="0"/>
                </a:lnTo>
                <a:lnTo>
                  <a:pt x="0" y="4142078"/>
                </a:lnTo>
                <a:lnTo>
                  <a:pt x="3870960" y="4142078"/>
                </a:lnTo>
                <a:lnTo>
                  <a:pt x="387096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514876" y="5826909"/>
            <a:ext cx="4541965" cy="5067743"/>
          </a:xfrm>
          <a:custGeom>
            <a:avLst/>
            <a:gdLst/>
            <a:ahLst/>
            <a:cxnLst/>
            <a:rect r="r" b="b" t="t" l="l"/>
            <a:pathLst>
              <a:path h="5067743" w="4541965">
                <a:moveTo>
                  <a:pt x="4541965" y="0"/>
                </a:moveTo>
                <a:lnTo>
                  <a:pt x="0" y="0"/>
                </a:lnTo>
                <a:lnTo>
                  <a:pt x="0" y="5067743"/>
                </a:lnTo>
                <a:lnTo>
                  <a:pt x="4541965" y="5067743"/>
                </a:lnTo>
                <a:lnTo>
                  <a:pt x="454196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6149540" y="779698"/>
            <a:ext cx="10323194" cy="1346042"/>
          </a:xfrm>
          <a:prstGeom prst="rect">
            <a:avLst/>
          </a:prstGeom>
        </p:spPr>
        <p:txBody>
          <a:bodyPr anchor="t" rtlCol="false" tIns="0" lIns="0" bIns="0" rIns="0">
            <a:spAutoFit/>
          </a:bodyPr>
          <a:lstStyle/>
          <a:p>
            <a:pPr algn="ctr">
              <a:lnSpc>
                <a:spcPts val="5161"/>
              </a:lnSpc>
            </a:pPr>
            <a:r>
              <a:rPr lang="en-US" sz="5320">
                <a:solidFill>
                  <a:srgbClr val="4A71F6"/>
                </a:solidFill>
                <a:latin typeface="BM Hanna"/>
              </a:rPr>
              <a:t>ETHICAL IMPLICATIONS IN AR INTERACTIONS</a:t>
            </a:r>
          </a:p>
        </p:txBody>
      </p:sp>
      <p:sp>
        <p:nvSpPr>
          <p:cNvPr name="TextBox 9" id="9"/>
          <p:cNvSpPr txBox="true"/>
          <p:nvPr/>
        </p:nvSpPr>
        <p:spPr>
          <a:xfrm rot="0">
            <a:off x="5472296" y="3370581"/>
            <a:ext cx="12815704" cy="5230494"/>
          </a:xfrm>
          <a:prstGeom prst="rect">
            <a:avLst/>
          </a:prstGeom>
        </p:spPr>
        <p:txBody>
          <a:bodyPr anchor="t" rtlCol="false" tIns="0" lIns="0" bIns="0" rIns="0">
            <a:spAutoFit/>
          </a:bodyPr>
          <a:lstStyle/>
          <a:p>
            <a:pPr marL="798838" indent="-399419" lvl="1">
              <a:lnSpc>
                <a:spcPts val="5180"/>
              </a:lnSpc>
              <a:buFont typeface="Arial"/>
              <a:buChar char="•"/>
            </a:pPr>
            <a:r>
              <a:rPr lang="en-US" sz="3700">
                <a:solidFill>
                  <a:srgbClr val="000000"/>
                </a:solidFill>
                <a:latin typeface="Canva Sans Bold"/>
              </a:rPr>
              <a:t>Privacy Protection: </a:t>
            </a:r>
            <a:r>
              <a:rPr lang="en-US" sz="3700">
                <a:solidFill>
                  <a:srgbClr val="000000"/>
                </a:solidFill>
                <a:latin typeface="Canva Sans"/>
              </a:rPr>
              <a:t>Implementing strong privacy measures and user consent protocols is essential.</a:t>
            </a:r>
          </a:p>
          <a:p>
            <a:pPr marL="798838" indent="-399419" lvl="1">
              <a:lnSpc>
                <a:spcPts val="5180"/>
              </a:lnSpc>
              <a:buFont typeface="Arial"/>
              <a:buChar char="•"/>
            </a:pPr>
            <a:r>
              <a:rPr lang="en-US" sz="3700">
                <a:solidFill>
                  <a:srgbClr val="000000"/>
                </a:solidFill>
                <a:latin typeface="Canva Sans Bold"/>
              </a:rPr>
              <a:t>Responsible Data Usage: </a:t>
            </a:r>
            <a:r>
              <a:rPr lang="en-US" sz="3700">
                <a:solidFill>
                  <a:srgbClr val="000000"/>
                </a:solidFill>
                <a:latin typeface="Canva Sans"/>
              </a:rPr>
              <a:t>Clear guidelines for data usage and following data protection laws are crucial.</a:t>
            </a:r>
          </a:p>
          <a:p>
            <a:pPr marL="798838" indent="-399419" lvl="1">
              <a:lnSpc>
                <a:spcPts val="5180"/>
              </a:lnSpc>
              <a:buFont typeface="Arial"/>
              <a:buChar char="•"/>
            </a:pPr>
            <a:r>
              <a:rPr lang="en-US" sz="3700">
                <a:solidFill>
                  <a:srgbClr val="000000"/>
                </a:solidFill>
                <a:latin typeface="Canva Sans Bold"/>
              </a:rPr>
              <a:t>Inclusive Design and Accessibility: </a:t>
            </a:r>
            <a:r>
              <a:rPr lang="en-US" sz="3700">
                <a:solidFill>
                  <a:srgbClr val="000000"/>
                </a:solidFill>
                <a:latin typeface="Canva Sans"/>
              </a:rPr>
              <a:t>Prioritizing inclusive design principles ensures accessibility for diverse users.</a:t>
            </a:r>
          </a:p>
          <a:p>
            <a:pPr>
              <a:lnSpc>
                <a:spcPts val="518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41D1"/>
        </a:solidFill>
      </p:bgPr>
    </p:bg>
    <p:spTree>
      <p:nvGrpSpPr>
        <p:cNvPr id="1" name=""/>
        <p:cNvGrpSpPr/>
        <p:nvPr/>
      </p:nvGrpSpPr>
      <p:grpSpPr>
        <a:xfrm>
          <a:off x="0" y="0"/>
          <a:ext cx="0" cy="0"/>
          <a:chOff x="0" y="0"/>
          <a:chExt cx="0" cy="0"/>
        </a:xfrm>
      </p:grpSpPr>
      <p:sp>
        <p:nvSpPr>
          <p:cNvPr name="Freeform 2" id="2"/>
          <p:cNvSpPr/>
          <p:nvPr/>
        </p:nvSpPr>
        <p:spPr>
          <a:xfrm flipH="false" flipV="false" rot="0">
            <a:off x="0" y="214057"/>
            <a:ext cx="7621919" cy="8400913"/>
          </a:xfrm>
          <a:custGeom>
            <a:avLst/>
            <a:gdLst/>
            <a:ahLst/>
            <a:cxnLst/>
            <a:rect r="r" b="b" t="t" l="l"/>
            <a:pathLst>
              <a:path h="8400913" w="7621919">
                <a:moveTo>
                  <a:pt x="0" y="0"/>
                </a:moveTo>
                <a:lnTo>
                  <a:pt x="7621919" y="0"/>
                </a:lnTo>
                <a:lnTo>
                  <a:pt x="7621919" y="8400913"/>
                </a:lnTo>
                <a:lnTo>
                  <a:pt x="0" y="84009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81453">
            <a:off x="16150962" y="966007"/>
            <a:ext cx="3946362" cy="2101438"/>
          </a:xfrm>
          <a:custGeom>
            <a:avLst/>
            <a:gdLst/>
            <a:ahLst/>
            <a:cxnLst/>
            <a:rect r="r" b="b" t="t" l="l"/>
            <a:pathLst>
              <a:path h="2101438" w="3946362">
                <a:moveTo>
                  <a:pt x="0" y="0"/>
                </a:moveTo>
                <a:lnTo>
                  <a:pt x="3946362" y="0"/>
                </a:lnTo>
                <a:lnTo>
                  <a:pt x="3946362" y="2101438"/>
                </a:lnTo>
                <a:lnTo>
                  <a:pt x="0" y="21014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177833">
            <a:off x="-1829927" y="8480149"/>
            <a:ext cx="3946362" cy="2101438"/>
          </a:xfrm>
          <a:custGeom>
            <a:avLst/>
            <a:gdLst/>
            <a:ahLst/>
            <a:cxnLst/>
            <a:rect r="r" b="b" t="t" l="l"/>
            <a:pathLst>
              <a:path h="2101438" w="3946362">
                <a:moveTo>
                  <a:pt x="0" y="0"/>
                </a:moveTo>
                <a:lnTo>
                  <a:pt x="3946363" y="0"/>
                </a:lnTo>
                <a:lnTo>
                  <a:pt x="3946363" y="2101438"/>
                </a:lnTo>
                <a:lnTo>
                  <a:pt x="0" y="21014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367638">
            <a:off x="16521470" y="8528362"/>
            <a:ext cx="3533060" cy="2005012"/>
          </a:xfrm>
          <a:custGeom>
            <a:avLst/>
            <a:gdLst/>
            <a:ahLst/>
            <a:cxnLst/>
            <a:rect r="r" b="b" t="t" l="l"/>
            <a:pathLst>
              <a:path h="2005012" w="3533060">
                <a:moveTo>
                  <a:pt x="0" y="0"/>
                </a:moveTo>
                <a:lnTo>
                  <a:pt x="3533060" y="0"/>
                </a:lnTo>
                <a:lnTo>
                  <a:pt x="3533060" y="2005012"/>
                </a:lnTo>
                <a:lnTo>
                  <a:pt x="0" y="20050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367638">
            <a:off x="-1427938" y="-442207"/>
            <a:ext cx="3533060" cy="2005012"/>
          </a:xfrm>
          <a:custGeom>
            <a:avLst/>
            <a:gdLst/>
            <a:ahLst/>
            <a:cxnLst/>
            <a:rect r="r" b="b" t="t" l="l"/>
            <a:pathLst>
              <a:path h="2005012" w="3533060">
                <a:moveTo>
                  <a:pt x="0" y="0"/>
                </a:moveTo>
                <a:lnTo>
                  <a:pt x="3533060" y="0"/>
                </a:lnTo>
                <a:lnTo>
                  <a:pt x="3533060" y="2005011"/>
                </a:lnTo>
                <a:lnTo>
                  <a:pt x="0" y="20050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6939029" y="3259936"/>
            <a:ext cx="4391900" cy="3086100"/>
            <a:chOff x="0" y="0"/>
            <a:chExt cx="1156714" cy="812800"/>
          </a:xfrm>
        </p:grpSpPr>
        <p:sp>
          <p:nvSpPr>
            <p:cNvPr name="Freeform 8" id="8"/>
            <p:cNvSpPr/>
            <p:nvPr/>
          </p:nvSpPr>
          <p:spPr>
            <a:xfrm flipH="false" flipV="false" rot="0">
              <a:off x="0" y="0"/>
              <a:ext cx="1156714" cy="812800"/>
            </a:xfrm>
            <a:custGeom>
              <a:avLst/>
              <a:gdLst/>
              <a:ahLst/>
              <a:cxnLst/>
              <a:rect r="r" b="b" t="t" l="l"/>
              <a:pathLst>
                <a:path h="812800" w="1156714">
                  <a:moveTo>
                    <a:pt x="0" y="0"/>
                  </a:moveTo>
                  <a:lnTo>
                    <a:pt x="1156714" y="0"/>
                  </a:lnTo>
                  <a:lnTo>
                    <a:pt x="1156714" y="812800"/>
                  </a:lnTo>
                  <a:lnTo>
                    <a:pt x="0" y="812800"/>
                  </a:lnTo>
                  <a:close/>
                </a:path>
              </a:pathLst>
            </a:custGeom>
            <a:solidFill>
              <a:srgbClr val="0041D1"/>
            </a:solidFill>
          </p:spPr>
        </p:sp>
        <p:sp>
          <p:nvSpPr>
            <p:cNvPr name="TextBox 9" id="9"/>
            <p:cNvSpPr txBox="true"/>
            <p:nvPr/>
          </p:nvSpPr>
          <p:spPr>
            <a:xfrm>
              <a:off x="0" y="-47625"/>
              <a:ext cx="1156714" cy="860425"/>
            </a:xfrm>
            <a:prstGeom prst="rect">
              <a:avLst/>
            </a:prstGeom>
          </p:spPr>
          <p:txBody>
            <a:bodyPr anchor="ctr" rtlCol="false" tIns="50800" lIns="50800" bIns="50800" rIns="50800"/>
            <a:lstStyle/>
            <a:p>
              <a:pPr algn="ctr">
                <a:lnSpc>
                  <a:spcPts val="3209"/>
                </a:lnSpc>
              </a:pPr>
            </a:p>
          </p:txBody>
        </p:sp>
      </p:grpSp>
      <p:grpSp>
        <p:nvGrpSpPr>
          <p:cNvPr name="Group 10" id="10"/>
          <p:cNvGrpSpPr/>
          <p:nvPr/>
        </p:nvGrpSpPr>
        <p:grpSpPr>
          <a:xfrm rot="0">
            <a:off x="1028700" y="2016726"/>
            <a:ext cx="4270800" cy="1344823"/>
            <a:chOff x="0" y="0"/>
            <a:chExt cx="5694399" cy="1793098"/>
          </a:xfrm>
        </p:grpSpPr>
        <p:grpSp>
          <p:nvGrpSpPr>
            <p:cNvPr name="Group 11" id="11"/>
            <p:cNvGrpSpPr/>
            <p:nvPr/>
          </p:nvGrpSpPr>
          <p:grpSpPr>
            <a:xfrm rot="0">
              <a:off x="167324" y="142742"/>
              <a:ext cx="5527076" cy="1650356"/>
              <a:chOff x="0" y="0"/>
              <a:chExt cx="1361042" cy="406400"/>
            </a:xfrm>
          </p:grpSpPr>
          <p:sp>
            <p:nvSpPr>
              <p:cNvPr name="Freeform 12" id="12"/>
              <p:cNvSpPr/>
              <p:nvPr/>
            </p:nvSpPr>
            <p:spPr>
              <a:xfrm flipH="false" flipV="false" rot="0">
                <a:off x="0" y="0"/>
                <a:ext cx="1361042" cy="406400"/>
              </a:xfrm>
              <a:custGeom>
                <a:avLst/>
                <a:gdLst/>
                <a:ahLst/>
                <a:cxnLst/>
                <a:rect r="r" b="b" t="t" l="l"/>
                <a:pathLst>
                  <a:path h="406400" w="1361042">
                    <a:moveTo>
                      <a:pt x="1157842" y="0"/>
                    </a:moveTo>
                    <a:cubicBezTo>
                      <a:pt x="1270066" y="0"/>
                      <a:pt x="1361042" y="90976"/>
                      <a:pt x="1361042" y="203200"/>
                    </a:cubicBezTo>
                    <a:cubicBezTo>
                      <a:pt x="1361042" y="315424"/>
                      <a:pt x="1270066" y="406400"/>
                      <a:pt x="1157842" y="406400"/>
                    </a:cubicBezTo>
                    <a:lnTo>
                      <a:pt x="203200" y="406400"/>
                    </a:lnTo>
                    <a:cubicBezTo>
                      <a:pt x="90976" y="406400"/>
                      <a:pt x="0" y="315424"/>
                      <a:pt x="0" y="203200"/>
                    </a:cubicBezTo>
                    <a:cubicBezTo>
                      <a:pt x="0" y="90976"/>
                      <a:pt x="90976" y="0"/>
                      <a:pt x="203200" y="0"/>
                    </a:cubicBezTo>
                    <a:close/>
                  </a:path>
                </a:pathLst>
              </a:custGeom>
              <a:solidFill>
                <a:srgbClr val="2D2828"/>
              </a:solidFill>
              <a:ln w="152400" cap="sq">
                <a:solidFill>
                  <a:srgbClr val="2D2828"/>
                </a:solidFill>
                <a:prstDash val="solid"/>
                <a:miter/>
              </a:ln>
            </p:spPr>
          </p:sp>
          <p:sp>
            <p:nvSpPr>
              <p:cNvPr name="TextBox 13" id="13"/>
              <p:cNvSpPr txBox="true"/>
              <p:nvPr/>
            </p:nvSpPr>
            <p:spPr>
              <a:xfrm>
                <a:off x="0" y="-47625"/>
                <a:ext cx="1361042" cy="454025"/>
              </a:xfrm>
              <a:prstGeom prst="rect">
                <a:avLst/>
              </a:prstGeom>
            </p:spPr>
            <p:txBody>
              <a:bodyPr anchor="ctr" rtlCol="false" tIns="33459" lIns="33459" bIns="33459" rIns="33459"/>
              <a:lstStyle/>
              <a:p>
                <a:pPr algn="ctr">
                  <a:lnSpc>
                    <a:spcPts val="2800"/>
                  </a:lnSpc>
                </a:pPr>
              </a:p>
            </p:txBody>
          </p:sp>
        </p:grpSp>
        <p:grpSp>
          <p:nvGrpSpPr>
            <p:cNvPr name="Group 14" id="14"/>
            <p:cNvGrpSpPr/>
            <p:nvPr/>
          </p:nvGrpSpPr>
          <p:grpSpPr>
            <a:xfrm rot="0">
              <a:off x="0" y="0"/>
              <a:ext cx="5617448" cy="1650356"/>
              <a:chOff x="0" y="0"/>
              <a:chExt cx="1383296" cy="406400"/>
            </a:xfrm>
          </p:grpSpPr>
          <p:sp>
            <p:nvSpPr>
              <p:cNvPr name="Freeform 15" id="15"/>
              <p:cNvSpPr/>
              <p:nvPr/>
            </p:nvSpPr>
            <p:spPr>
              <a:xfrm flipH="false" flipV="false" rot="0">
                <a:off x="0" y="0"/>
                <a:ext cx="1383296" cy="406400"/>
              </a:xfrm>
              <a:custGeom>
                <a:avLst/>
                <a:gdLst/>
                <a:ahLst/>
                <a:cxnLst/>
                <a:rect r="r" b="b" t="t" l="l"/>
                <a:pathLst>
                  <a:path h="406400" w="1383296">
                    <a:moveTo>
                      <a:pt x="1180096" y="0"/>
                    </a:moveTo>
                    <a:cubicBezTo>
                      <a:pt x="1292320" y="0"/>
                      <a:pt x="1383296" y="90976"/>
                      <a:pt x="1383296" y="203200"/>
                    </a:cubicBezTo>
                    <a:cubicBezTo>
                      <a:pt x="1383296" y="315424"/>
                      <a:pt x="1292320" y="406400"/>
                      <a:pt x="1180096" y="406400"/>
                    </a:cubicBezTo>
                    <a:lnTo>
                      <a:pt x="203200" y="406400"/>
                    </a:lnTo>
                    <a:cubicBezTo>
                      <a:pt x="90976" y="406400"/>
                      <a:pt x="0" y="315424"/>
                      <a:pt x="0" y="203200"/>
                    </a:cubicBezTo>
                    <a:cubicBezTo>
                      <a:pt x="0" y="90976"/>
                      <a:pt x="90976" y="0"/>
                      <a:pt x="203200" y="0"/>
                    </a:cubicBezTo>
                    <a:close/>
                  </a:path>
                </a:pathLst>
              </a:custGeom>
              <a:solidFill>
                <a:srgbClr val="FFC900"/>
              </a:solidFill>
              <a:ln w="85725" cap="sq">
                <a:solidFill>
                  <a:srgbClr val="2D2828"/>
                </a:solidFill>
                <a:prstDash val="solid"/>
                <a:miter/>
              </a:ln>
            </p:spPr>
          </p:sp>
          <p:sp>
            <p:nvSpPr>
              <p:cNvPr name="TextBox 16" id="16"/>
              <p:cNvSpPr txBox="true"/>
              <p:nvPr/>
            </p:nvSpPr>
            <p:spPr>
              <a:xfrm>
                <a:off x="0" y="-47625"/>
                <a:ext cx="1383296" cy="454025"/>
              </a:xfrm>
              <a:prstGeom prst="rect">
                <a:avLst/>
              </a:prstGeom>
            </p:spPr>
            <p:txBody>
              <a:bodyPr anchor="ctr" rtlCol="false" tIns="33459" lIns="33459" bIns="33459" rIns="33459"/>
              <a:lstStyle/>
              <a:p>
                <a:pPr algn="ctr">
                  <a:lnSpc>
                    <a:spcPts val="2800"/>
                  </a:lnSpc>
                </a:pPr>
              </a:p>
            </p:txBody>
          </p:sp>
        </p:grpSp>
        <p:sp>
          <p:nvSpPr>
            <p:cNvPr name="TextBox 17" id="17"/>
            <p:cNvSpPr txBox="true"/>
            <p:nvPr/>
          </p:nvSpPr>
          <p:spPr>
            <a:xfrm rot="0">
              <a:off x="662509" y="305113"/>
              <a:ext cx="4453858" cy="579047"/>
            </a:xfrm>
            <a:prstGeom prst="rect">
              <a:avLst/>
            </a:prstGeom>
          </p:spPr>
          <p:txBody>
            <a:bodyPr anchor="t" rtlCol="false" tIns="0" lIns="0" bIns="0" rIns="0">
              <a:spAutoFit/>
            </a:bodyPr>
            <a:lstStyle/>
            <a:p>
              <a:pPr algn="ctr">
                <a:lnSpc>
                  <a:spcPts val="3314"/>
                </a:lnSpc>
              </a:pPr>
              <a:r>
                <a:rPr lang="en-US" sz="3013">
                  <a:solidFill>
                    <a:srgbClr val="2D2828"/>
                  </a:solidFill>
                  <a:latin typeface="Open Sauce Bold"/>
                </a:rPr>
                <a:t>ADVANCEMNETS</a:t>
              </a:r>
            </a:p>
          </p:txBody>
        </p:sp>
      </p:grpSp>
      <p:grpSp>
        <p:nvGrpSpPr>
          <p:cNvPr name="Group 18" id="18"/>
          <p:cNvGrpSpPr/>
          <p:nvPr/>
        </p:nvGrpSpPr>
        <p:grpSpPr>
          <a:xfrm rot="-1618449">
            <a:off x="396398" y="6472088"/>
            <a:ext cx="703419" cy="615492"/>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alpha val="0"/>
              </a:srgbClr>
            </a:solidFill>
            <a:ln w="47625" cap="sq">
              <a:solidFill>
                <a:srgbClr val="F5F1E1"/>
              </a:solidFill>
              <a:prstDash val="solid"/>
              <a:miter/>
            </a:ln>
          </p:spPr>
        </p:sp>
        <p:sp>
          <p:nvSpPr>
            <p:cNvPr name="TextBox 20" id="20"/>
            <p:cNvSpPr txBox="true"/>
            <p:nvPr/>
          </p:nvSpPr>
          <p:spPr>
            <a:xfrm>
              <a:off x="127000" y="282575"/>
              <a:ext cx="558800" cy="377825"/>
            </a:xfrm>
            <a:prstGeom prst="rect">
              <a:avLst/>
            </a:prstGeom>
          </p:spPr>
          <p:txBody>
            <a:bodyPr anchor="ctr" rtlCol="false" tIns="50800" lIns="50800" bIns="50800" rIns="50800"/>
            <a:lstStyle/>
            <a:p>
              <a:pPr algn="ctr">
                <a:lnSpc>
                  <a:spcPts val="3209"/>
                </a:lnSpc>
              </a:pPr>
            </a:p>
          </p:txBody>
        </p:sp>
      </p:grpSp>
      <p:grpSp>
        <p:nvGrpSpPr>
          <p:cNvPr name="Group 21" id="21"/>
          <p:cNvGrpSpPr/>
          <p:nvPr/>
        </p:nvGrpSpPr>
        <p:grpSpPr>
          <a:xfrm rot="553471">
            <a:off x="16907590" y="3592126"/>
            <a:ext cx="703419" cy="615492"/>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alpha val="0"/>
              </a:srgbClr>
            </a:solidFill>
            <a:ln w="47625" cap="sq">
              <a:solidFill>
                <a:srgbClr val="F5F1E1"/>
              </a:solidFill>
              <a:prstDash val="solid"/>
              <a:miter/>
            </a:ln>
          </p:spPr>
        </p:sp>
        <p:sp>
          <p:nvSpPr>
            <p:cNvPr name="TextBox 23" id="23"/>
            <p:cNvSpPr txBox="true"/>
            <p:nvPr/>
          </p:nvSpPr>
          <p:spPr>
            <a:xfrm>
              <a:off x="127000" y="282575"/>
              <a:ext cx="558800" cy="377825"/>
            </a:xfrm>
            <a:prstGeom prst="rect">
              <a:avLst/>
            </a:prstGeom>
          </p:spPr>
          <p:txBody>
            <a:bodyPr anchor="ctr" rtlCol="false" tIns="50800" lIns="50800" bIns="50800" rIns="50800"/>
            <a:lstStyle/>
            <a:p>
              <a:pPr algn="ctr">
                <a:lnSpc>
                  <a:spcPts val="3209"/>
                </a:lnSpc>
              </a:pPr>
            </a:p>
          </p:txBody>
        </p:sp>
      </p:grpSp>
      <p:grpSp>
        <p:nvGrpSpPr>
          <p:cNvPr name="Group 24" id="24"/>
          <p:cNvGrpSpPr/>
          <p:nvPr/>
        </p:nvGrpSpPr>
        <p:grpSpPr>
          <a:xfrm rot="-2977118">
            <a:off x="15049702" y="8906590"/>
            <a:ext cx="703419" cy="70341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3209"/>
                </a:lnSpc>
              </a:pPr>
            </a:p>
          </p:txBody>
        </p:sp>
      </p:grpSp>
      <p:grpSp>
        <p:nvGrpSpPr>
          <p:cNvPr name="Group 27" id="27"/>
          <p:cNvGrpSpPr/>
          <p:nvPr/>
        </p:nvGrpSpPr>
        <p:grpSpPr>
          <a:xfrm rot="-2977118">
            <a:off x="3782643" y="704366"/>
            <a:ext cx="703419" cy="703419"/>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5F1E1"/>
              </a:solidFill>
              <a:prstDash val="solid"/>
              <a:miter/>
            </a:ln>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3209"/>
                </a:lnSpc>
              </a:pPr>
            </a:p>
          </p:txBody>
        </p:sp>
      </p:grpSp>
      <p:sp>
        <p:nvSpPr>
          <p:cNvPr name="Freeform 30" id="30"/>
          <p:cNvSpPr/>
          <p:nvPr/>
        </p:nvSpPr>
        <p:spPr>
          <a:xfrm flipH="false" flipV="false" rot="0">
            <a:off x="7806814" y="280149"/>
            <a:ext cx="10042920" cy="9726701"/>
          </a:xfrm>
          <a:custGeom>
            <a:avLst/>
            <a:gdLst/>
            <a:ahLst/>
            <a:cxnLst/>
            <a:rect r="r" b="b" t="t" l="l"/>
            <a:pathLst>
              <a:path h="9726701" w="10042920">
                <a:moveTo>
                  <a:pt x="0" y="0"/>
                </a:moveTo>
                <a:lnTo>
                  <a:pt x="10042920" y="0"/>
                </a:lnTo>
                <a:lnTo>
                  <a:pt x="10042920" y="9726702"/>
                </a:lnTo>
                <a:lnTo>
                  <a:pt x="0" y="9726702"/>
                </a:lnTo>
                <a:lnTo>
                  <a:pt x="0" y="0"/>
                </a:lnTo>
                <a:close/>
              </a:path>
            </a:pathLst>
          </a:custGeom>
          <a:blipFill>
            <a:blip r:embed="rId8"/>
            <a:stretch>
              <a:fillRect l="-115902" t="0" r="-4214" b="0"/>
            </a:stretch>
          </a:blipFill>
        </p:spPr>
      </p:sp>
      <p:grpSp>
        <p:nvGrpSpPr>
          <p:cNvPr name="Group 31" id="31"/>
          <p:cNvGrpSpPr/>
          <p:nvPr/>
        </p:nvGrpSpPr>
        <p:grpSpPr>
          <a:xfrm rot="0">
            <a:off x="3810960" y="3544740"/>
            <a:ext cx="3995854" cy="1258246"/>
            <a:chOff x="0" y="0"/>
            <a:chExt cx="5327806" cy="1677662"/>
          </a:xfrm>
        </p:grpSpPr>
        <p:grpSp>
          <p:nvGrpSpPr>
            <p:cNvPr name="Group 32" id="32"/>
            <p:cNvGrpSpPr/>
            <p:nvPr/>
          </p:nvGrpSpPr>
          <p:grpSpPr>
            <a:xfrm rot="0">
              <a:off x="156552" y="133552"/>
              <a:ext cx="5171254" cy="1544109"/>
              <a:chOff x="0" y="0"/>
              <a:chExt cx="1361042" cy="406400"/>
            </a:xfrm>
          </p:grpSpPr>
          <p:sp>
            <p:nvSpPr>
              <p:cNvPr name="Freeform 33" id="33"/>
              <p:cNvSpPr/>
              <p:nvPr/>
            </p:nvSpPr>
            <p:spPr>
              <a:xfrm flipH="false" flipV="false" rot="0">
                <a:off x="0" y="0"/>
                <a:ext cx="1361042" cy="406400"/>
              </a:xfrm>
              <a:custGeom>
                <a:avLst/>
                <a:gdLst/>
                <a:ahLst/>
                <a:cxnLst/>
                <a:rect r="r" b="b" t="t" l="l"/>
                <a:pathLst>
                  <a:path h="406400" w="1361042">
                    <a:moveTo>
                      <a:pt x="1157842" y="0"/>
                    </a:moveTo>
                    <a:cubicBezTo>
                      <a:pt x="1270066" y="0"/>
                      <a:pt x="1361042" y="90976"/>
                      <a:pt x="1361042" y="203200"/>
                    </a:cubicBezTo>
                    <a:cubicBezTo>
                      <a:pt x="1361042" y="315424"/>
                      <a:pt x="1270066" y="406400"/>
                      <a:pt x="1157842" y="406400"/>
                    </a:cubicBezTo>
                    <a:lnTo>
                      <a:pt x="203200" y="406400"/>
                    </a:lnTo>
                    <a:cubicBezTo>
                      <a:pt x="90976" y="406400"/>
                      <a:pt x="0" y="315424"/>
                      <a:pt x="0" y="203200"/>
                    </a:cubicBezTo>
                    <a:cubicBezTo>
                      <a:pt x="0" y="90976"/>
                      <a:pt x="90976" y="0"/>
                      <a:pt x="203200" y="0"/>
                    </a:cubicBezTo>
                    <a:close/>
                  </a:path>
                </a:pathLst>
              </a:custGeom>
              <a:solidFill>
                <a:srgbClr val="2D2828"/>
              </a:solidFill>
              <a:ln w="152400" cap="sq">
                <a:solidFill>
                  <a:srgbClr val="2D2828"/>
                </a:solidFill>
                <a:prstDash val="solid"/>
                <a:miter/>
              </a:ln>
            </p:spPr>
          </p:sp>
          <p:sp>
            <p:nvSpPr>
              <p:cNvPr name="TextBox 34" id="34"/>
              <p:cNvSpPr txBox="true"/>
              <p:nvPr/>
            </p:nvSpPr>
            <p:spPr>
              <a:xfrm>
                <a:off x="0" y="-38100"/>
                <a:ext cx="1361042" cy="444500"/>
              </a:xfrm>
              <a:prstGeom prst="rect">
                <a:avLst/>
              </a:prstGeom>
            </p:spPr>
            <p:txBody>
              <a:bodyPr anchor="ctr" rtlCol="false" tIns="33459" lIns="33459" bIns="33459" rIns="33459"/>
              <a:lstStyle/>
              <a:p>
                <a:pPr algn="ctr">
                  <a:lnSpc>
                    <a:spcPts val="2221"/>
                  </a:lnSpc>
                </a:pPr>
              </a:p>
            </p:txBody>
          </p:sp>
        </p:grpSp>
        <p:grpSp>
          <p:nvGrpSpPr>
            <p:cNvPr name="Group 35" id="35"/>
            <p:cNvGrpSpPr/>
            <p:nvPr/>
          </p:nvGrpSpPr>
          <p:grpSpPr>
            <a:xfrm rot="0">
              <a:off x="0" y="0"/>
              <a:ext cx="5255808" cy="1544109"/>
              <a:chOff x="0" y="0"/>
              <a:chExt cx="1383296" cy="406400"/>
            </a:xfrm>
          </p:grpSpPr>
          <p:sp>
            <p:nvSpPr>
              <p:cNvPr name="Freeform 36" id="36"/>
              <p:cNvSpPr/>
              <p:nvPr/>
            </p:nvSpPr>
            <p:spPr>
              <a:xfrm flipH="false" flipV="false" rot="0">
                <a:off x="0" y="0"/>
                <a:ext cx="1383296" cy="406400"/>
              </a:xfrm>
              <a:custGeom>
                <a:avLst/>
                <a:gdLst/>
                <a:ahLst/>
                <a:cxnLst/>
                <a:rect r="r" b="b" t="t" l="l"/>
                <a:pathLst>
                  <a:path h="406400" w="1383296">
                    <a:moveTo>
                      <a:pt x="1180096" y="0"/>
                    </a:moveTo>
                    <a:cubicBezTo>
                      <a:pt x="1292320" y="0"/>
                      <a:pt x="1383296" y="90976"/>
                      <a:pt x="1383296" y="203200"/>
                    </a:cubicBezTo>
                    <a:cubicBezTo>
                      <a:pt x="1383296" y="315424"/>
                      <a:pt x="1292320" y="406400"/>
                      <a:pt x="1180096" y="406400"/>
                    </a:cubicBezTo>
                    <a:lnTo>
                      <a:pt x="203200" y="406400"/>
                    </a:lnTo>
                    <a:cubicBezTo>
                      <a:pt x="90976" y="406400"/>
                      <a:pt x="0" y="315424"/>
                      <a:pt x="0" y="203200"/>
                    </a:cubicBezTo>
                    <a:cubicBezTo>
                      <a:pt x="0" y="90976"/>
                      <a:pt x="90976" y="0"/>
                      <a:pt x="203200" y="0"/>
                    </a:cubicBezTo>
                    <a:close/>
                  </a:path>
                </a:pathLst>
              </a:custGeom>
              <a:solidFill>
                <a:srgbClr val="FFC900"/>
              </a:solidFill>
              <a:ln w="85725" cap="sq">
                <a:solidFill>
                  <a:srgbClr val="2D2828"/>
                </a:solidFill>
                <a:prstDash val="solid"/>
                <a:miter/>
              </a:ln>
            </p:spPr>
          </p:sp>
          <p:sp>
            <p:nvSpPr>
              <p:cNvPr name="TextBox 37" id="37"/>
              <p:cNvSpPr txBox="true"/>
              <p:nvPr/>
            </p:nvSpPr>
            <p:spPr>
              <a:xfrm>
                <a:off x="0" y="-38100"/>
                <a:ext cx="1383296" cy="444500"/>
              </a:xfrm>
              <a:prstGeom prst="rect">
                <a:avLst/>
              </a:prstGeom>
            </p:spPr>
            <p:txBody>
              <a:bodyPr anchor="ctr" rtlCol="false" tIns="33459" lIns="33459" bIns="33459" rIns="33459"/>
              <a:lstStyle/>
              <a:p>
                <a:pPr algn="ctr">
                  <a:lnSpc>
                    <a:spcPts val="2221"/>
                  </a:lnSpc>
                </a:pPr>
              </a:p>
            </p:txBody>
          </p:sp>
        </p:grpSp>
        <p:sp>
          <p:nvSpPr>
            <p:cNvPr name="TextBox 38" id="38"/>
            <p:cNvSpPr txBox="true"/>
            <p:nvPr/>
          </p:nvSpPr>
          <p:spPr>
            <a:xfrm rot="0">
              <a:off x="619858" y="296835"/>
              <a:ext cx="4167127" cy="743195"/>
            </a:xfrm>
            <a:prstGeom prst="rect">
              <a:avLst/>
            </a:prstGeom>
          </p:spPr>
          <p:txBody>
            <a:bodyPr anchor="t" rtlCol="false" tIns="0" lIns="0" bIns="0" rIns="0">
              <a:spAutoFit/>
            </a:bodyPr>
            <a:lstStyle/>
            <a:p>
              <a:pPr algn="ctr">
                <a:lnSpc>
                  <a:spcPts val="4238"/>
                </a:lnSpc>
              </a:pPr>
              <a:r>
                <a:rPr lang="en-US" sz="3852">
                  <a:solidFill>
                    <a:srgbClr val="2D2828"/>
                  </a:solidFill>
                  <a:latin typeface="Open Sauce Bold"/>
                </a:rPr>
                <a:t>SAFETY</a:t>
              </a:r>
            </a:p>
          </p:txBody>
        </p:sp>
      </p:grpSp>
      <p:grpSp>
        <p:nvGrpSpPr>
          <p:cNvPr name="Group 39" id="39"/>
          <p:cNvGrpSpPr/>
          <p:nvPr/>
        </p:nvGrpSpPr>
        <p:grpSpPr>
          <a:xfrm rot="0">
            <a:off x="1201145" y="5143500"/>
            <a:ext cx="4098354" cy="1290522"/>
            <a:chOff x="0" y="0"/>
            <a:chExt cx="5464472" cy="1720696"/>
          </a:xfrm>
        </p:grpSpPr>
        <p:grpSp>
          <p:nvGrpSpPr>
            <p:cNvPr name="Group 40" id="40"/>
            <p:cNvGrpSpPr/>
            <p:nvPr/>
          </p:nvGrpSpPr>
          <p:grpSpPr>
            <a:xfrm rot="0">
              <a:off x="160568" y="136978"/>
              <a:ext cx="5303904" cy="1583718"/>
              <a:chOff x="0" y="0"/>
              <a:chExt cx="1361042" cy="406400"/>
            </a:xfrm>
          </p:grpSpPr>
          <p:sp>
            <p:nvSpPr>
              <p:cNvPr name="Freeform 41" id="41"/>
              <p:cNvSpPr/>
              <p:nvPr/>
            </p:nvSpPr>
            <p:spPr>
              <a:xfrm flipH="false" flipV="false" rot="0">
                <a:off x="0" y="0"/>
                <a:ext cx="1361042" cy="406400"/>
              </a:xfrm>
              <a:custGeom>
                <a:avLst/>
                <a:gdLst/>
                <a:ahLst/>
                <a:cxnLst/>
                <a:rect r="r" b="b" t="t" l="l"/>
                <a:pathLst>
                  <a:path h="406400" w="1361042">
                    <a:moveTo>
                      <a:pt x="1157842" y="0"/>
                    </a:moveTo>
                    <a:cubicBezTo>
                      <a:pt x="1270066" y="0"/>
                      <a:pt x="1361042" y="90976"/>
                      <a:pt x="1361042" y="203200"/>
                    </a:cubicBezTo>
                    <a:cubicBezTo>
                      <a:pt x="1361042" y="315424"/>
                      <a:pt x="1270066" y="406400"/>
                      <a:pt x="1157842" y="406400"/>
                    </a:cubicBezTo>
                    <a:lnTo>
                      <a:pt x="203200" y="406400"/>
                    </a:lnTo>
                    <a:cubicBezTo>
                      <a:pt x="90976" y="406400"/>
                      <a:pt x="0" y="315424"/>
                      <a:pt x="0" y="203200"/>
                    </a:cubicBezTo>
                    <a:cubicBezTo>
                      <a:pt x="0" y="90976"/>
                      <a:pt x="90976" y="0"/>
                      <a:pt x="203200" y="0"/>
                    </a:cubicBezTo>
                    <a:close/>
                  </a:path>
                </a:pathLst>
              </a:custGeom>
              <a:solidFill>
                <a:srgbClr val="2D2828"/>
              </a:solidFill>
              <a:ln w="152400" cap="sq">
                <a:solidFill>
                  <a:srgbClr val="2D2828"/>
                </a:solidFill>
                <a:prstDash val="solid"/>
                <a:miter/>
              </a:ln>
            </p:spPr>
          </p:sp>
          <p:sp>
            <p:nvSpPr>
              <p:cNvPr name="TextBox 42" id="42"/>
              <p:cNvSpPr txBox="true"/>
              <p:nvPr/>
            </p:nvSpPr>
            <p:spPr>
              <a:xfrm>
                <a:off x="0" y="-38100"/>
                <a:ext cx="1361042" cy="444500"/>
              </a:xfrm>
              <a:prstGeom prst="rect">
                <a:avLst/>
              </a:prstGeom>
            </p:spPr>
            <p:txBody>
              <a:bodyPr anchor="ctr" rtlCol="false" tIns="33459" lIns="33459" bIns="33459" rIns="33459"/>
              <a:lstStyle/>
              <a:p>
                <a:pPr algn="ctr">
                  <a:lnSpc>
                    <a:spcPts val="2221"/>
                  </a:lnSpc>
                </a:pPr>
              </a:p>
            </p:txBody>
          </p:sp>
        </p:grpSp>
        <p:grpSp>
          <p:nvGrpSpPr>
            <p:cNvPr name="Group 43" id="43"/>
            <p:cNvGrpSpPr/>
            <p:nvPr/>
          </p:nvGrpSpPr>
          <p:grpSpPr>
            <a:xfrm rot="0">
              <a:off x="0" y="0"/>
              <a:ext cx="5390628" cy="1583718"/>
              <a:chOff x="0" y="0"/>
              <a:chExt cx="1383296" cy="406400"/>
            </a:xfrm>
          </p:grpSpPr>
          <p:sp>
            <p:nvSpPr>
              <p:cNvPr name="Freeform 44" id="44"/>
              <p:cNvSpPr/>
              <p:nvPr/>
            </p:nvSpPr>
            <p:spPr>
              <a:xfrm flipH="false" flipV="false" rot="0">
                <a:off x="0" y="0"/>
                <a:ext cx="1383296" cy="406400"/>
              </a:xfrm>
              <a:custGeom>
                <a:avLst/>
                <a:gdLst/>
                <a:ahLst/>
                <a:cxnLst/>
                <a:rect r="r" b="b" t="t" l="l"/>
                <a:pathLst>
                  <a:path h="406400" w="1383296">
                    <a:moveTo>
                      <a:pt x="1180096" y="0"/>
                    </a:moveTo>
                    <a:cubicBezTo>
                      <a:pt x="1292320" y="0"/>
                      <a:pt x="1383296" y="90976"/>
                      <a:pt x="1383296" y="203200"/>
                    </a:cubicBezTo>
                    <a:cubicBezTo>
                      <a:pt x="1383296" y="315424"/>
                      <a:pt x="1292320" y="406400"/>
                      <a:pt x="1180096" y="406400"/>
                    </a:cubicBezTo>
                    <a:lnTo>
                      <a:pt x="203200" y="406400"/>
                    </a:lnTo>
                    <a:cubicBezTo>
                      <a:pt x="90976" y="406400"/>
                      <a:pt x="0" y="315424"/>
                      <a:pt x="0" y="203200"/>
                    </a:cubicBezTo>
                    <a:cubicBezTo>
                      <a:pt x="0" y="90976"/>
                      <a:pt x="90976" y="0"/>
                      <a:pt x="203200" y="0"/>
                    </a:cubicBezTo>
                    <a:close/>
                  </a:path>
                </a:pathLst>
              </a:custGeom>
              <a:solidFill>
                <a:srgbClr val="FFC900"/>
              </a:solidFill>
              <a:ln w="85725" cap="sq">
                <a:solidFill>
                  <a:srgbClr val="2D2828"/>
                </a:solidFill>
                <a:prstDash val="solid"/>
                <a:miter/>
              </a:ln>
            </p:spPr>
          </p:sp>
          <p:sp>
            <p:nvSpPr>
              <p:cNvPr name="TextBox 45" id="45"/>
              <p:cNvSpPr txBox="true"/>
              <p:nvPr/>
            </p:nvSpPr>
            <p:spPr>
              <a:xfrm>
                <a:off x="0" y="-38100"/>
                <a:ext cx="1383296" cy="444500"/>
              </a:xfrm>
              <a:prstGeom prst="rect">
                <a:avLst/>
              </a:prstGeom>
            </p:spPr>
            <p:txBody>
              <a:bodyPr anchor="ctr" rtlCol="false" tIns="33459" lIns="33459" bIns="33459" rIns="33459"/>
              <a:lstStyle/>
              <a:p>
                <a:pPr algn="ctr">
                  <a:lnSpc>
                    <a:spcPts val="2221"/>
                  </a:lnSpc>
                </a:pPr>
              </a:p>
            </p:txBody>
          </p:sp>
        </p:grpSp>
        <p:sp>
          <p:nvSpPr>
            <p:cNvPr name="TextBox 46" id="46"/>
            <p:cNvSpPr txBox="true"/>
            <p:nvPr/>
          </p:nvSpPr>
          <p:spPr>
            <a:xfrm rot="0">
              <a:off x="635758" y="303472"/>
              <a:ext cx="4274021" cy="861011"/>
            </a:xfrm>
            <a:prstGeom prst="rect">
              <a:avLst/>
            </a:prstGeom>
          </p:spPr>
          <p:txBody>
            <a:bodyPr anchor="t" rtlCol="false" tIns="0" lIns="0" bIns="0" rIns="0">
              <a:spAutoFit/>
            </a:bodyPr>
            <a:lstStyle/>
            <a:p>
              <a:pPr algn="ctr">
                <a:lnSpc>
                  <a:spcPts val="4915"/>
                </a:lnSpc>
              </a:pPr>
              <a:r>
                <a:rPr lang="en-US" sz="4468">
                  <a:solidFill>
                    <a:srgbClr val="2D2828"/>
                  </a:solidFill>
                  <a:latin typeface="Open Sauce Bold"/>
                </a:rPr>
                <a:t>TIPS</a:t>
              </a:r>
            </a:p>
          </p:txBody>
        </p:sp>
      </p:grpSp>
      <p:sp>
        <p:nvSpPr>
          <p:cNvPr name="TextBox 47" id="47"/>
          <p:cNvSpPr txBox="true"/>
          <p:nvPr/>
        </p:nvSpPr>
        <p:spPr>
          <a:xfrm rot="0">
            <a:off x="8241105" y="1746274"/>
            <a:ext cx="9018195" cy="7370504"/>
          </a:xfrm>
          <a:prstGeom prst="rect">
            <a:avLst/>
          </a:prstGeom>
        </p:spPr>
        <p:txBody>
          <a:bodyPr anchor="t" rtlCol="false" tIns="0" lIns="0" bIns="0" rIns="0">
            <a:spAutoFit/>
          </a:bodyPr>
          <a:lstStyle/>
          <a:p>
            <a:pPr marL="501462" indent="-250731" lvl="1">
              <a:lnSpc>
                <a:spcPts val="3251"/>
              </a:lnSpc>
              <a:buFont typeface="Arial"/>
              <a:buChar char="•"/>
            </a:pPr>
            <a:r>
              <a:rPr lang="en-US" sz="2322">
                <a:solidFill>
                  <a:srgbClr val="000000"/>
                </a:solidFill>
                <a:latin typeface="Arimo Bold"/>
              </a:rPr>
              <a:t>Technological progress allows AR interfaces to seamlessly merge digital content with reality for immersive experiences.</a:t>
            </a:r>
          </a:p>
          <a:p>
            <a:pPr>
              <a:lnSpc>
                <a:spcPts val="3251"/>
              </a:lnSpc>
            </a:pPr>
          </a:p>
          <a:p>
            <a:pPr marL="501462" indent="-250731" lvl="1">
              <a:lnSpc>
                <a:spcPts val="3251"/>
              </a:lnSpc>
              <a:buFont typeface="Arial"/>
              <a:buChar char="•"/>
            </a:pPr>
            <a:r>
              <a:rPr lang="en-US" sz="2322">
                <a:solidFill>
                  <a:srgbClr val="000000"/>
                </a:solidFill>
                <a:latin typeface="Arimo Bold"/>
              </a:rPr>
              <a:t>Applications:</a:t>
            </a:r>
            <a:r>
              <a:rPr lang="en-US" sz="2322">
                <a:solidFill>
                  <a:srgbClr val="000000"/>
                </a:solidFill>
                <a:latin typeface="Arimo"/>
              </a:rPr>
              <a:t> AR revolutionizes different fields like gaming, education, healthcare, and industry, such as the IKEA AR furniture app which improves user interactions.</a:t>
            </a:r>
          </a:p>
          <a:p>
            <a:pPr>
              <a:lnSpc>
                <a:spcPts val="3251"/>
              </a:lnSpc>
            </a:pPr>
          </a:p>
          <a:p>
            <a:pPr marL="501462" indent="-250731" lvl="1">
              <a:lnSpc>
                <a:spcPts val="3251"/>
              </a:lnSpc>
              <a:buFont typeface="Arial"/>
              <a:buChar char="•"/>
            </a:pPr>
            <a:r>
              <a:rPr lang="en-US" sz="2322">
                <a:solidFill>
                  <a:srgbClr val="000000"/>
                </a:solidFill>
                <a:latin typeface="Arimo Bold"/>
              </a:rPr>
              <a:t>Assessments:</a:t>
            </a:r>
            <a:r>
              <a:rPr lang="en-US" sz="2322">
                <a:solidFill>
                  <a:srgbClr val="000000"/>
                </a:solidFill>
                <a:latin typeface="Arimo"/>
              </a:rPr>
              <a:t> Users typically have positive views of AR interfaces, emphasizing their immersive qualities. Nevertheless, obstacles like device constraints and usability problems continue to exist.</a:t>
            </a:r>
          </a:p>
          <a:p>
            <a:pPr>
              <a:lnSpc>
                <a:spcPts val="3251"/>
              </a:lnSpc>
            </a:pPr>
          </a:p>
          <a:p>
            <a:pPr marL="501462" indent="-250731" lvl="1">
              <a:lnSpc>
                <a:spcPts val="3251"/>
              </a:lnSpc>
              <a:buFont typeface="Arial"/>
              <a:buChar char="•"/>
            </a:pPr>
            <a:r>
              <a:rPr lang="en-US" sz="2322">
                <a:solidFill>
                  <a:srgbClr val="000000"/>
                </a:solidFill>
                <a:latin typeface="Arimo Bold"/>
              </a:rPr>
              <a:t>Future Prospects:</a:t>
            </a:r>
            <a:r>
              <a:rPr lang="en-US" sz="2322">
                <a:solidFill>
                  <a:srgbClr val="000000"/>
                </a:solidFill>
                <a:latin typeface="Arimo"/>
              </a:rPr>
              <a:t> Augmented reality is set to become widespread, with an emphasis on design principles centered around humans to guarantee inclusivity and ethical interactions. With the advancement of AR technology, user experiences will become even more immersive and seamless in various applications and industries.</a:t>
            </a:r>
          </a:p>
        </p:txBody>
      </p:sp>
      <p:sp>
        <p:nvSpPr>
          <p:cNvPr name="TextBox 48" id="48"/>
          <p:cNvSpPr txBox="true"/>
          <p:nvPr/>
        </p:nvSpPr>
        <p:spPr>
          <a:xfrm rot="0">
            <a:off x="8907794" y="465049"/>
            <a:ext cx="7617023"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Integration of AR in HCI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663870" y="389732"/>
            <a:ext cx="7320803" cy="9507536"/>
          </a:xfrm>
          <a:custGeom>
            <a:avLst/>
            <a:gdLst/>
            <a:ahLst/>
            <a:cxnLst/>
            <a:rect r="r" b="b" t="t" l="l"/>
            <a:pathLst>
              <a:path h="9507536" w="7320803">
                <a:moveTo>
                  <a:pt x="0" y="0"/>
                </a:moveTo>
                <a:lnTo>
                  <a:pt x="7320803" y="0"/>
                </a:lnTo>
                <a:lnTo>
                  <a:pt x="7320803" y="9507536"/>
                </a:lnTo>
                <a:lnTo>
                  <a:pt x="0" y="95075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55837">
            <a:off x="5133925" y="163528"/>
            <a:ext cx="1679783" cy="2292508"/>
          </a:xfrm>
          <a:custGeom>
            <a:avLst/>
            <a:gdLst/>
            <a:ahLst/>
            <a:cxnLst/>
            <a:rect r="r" b="b" t="t" l="l"/>
            <a:pathLst>
              <a:path h="2292508" w="1679783">
                <a:moveTo>
                  <a:pt x="0" y="0"/>
                </a:moveTo>
                <a:lnTo>
                  <a:pt x="1679783" y="0"/>
                </a:lnTo>
                <a:lnTo>
                  <a:pt x="1679783" y="2292507"/>
                </a:lnTo>
                <a:lnTo>
                  <a:pt x="0" y="22925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271139">
            <a:off x="1028984" y="792541"/>
            <a:ext cx="1715649" cy="2341456"/>
          </a:xfrm>
          <a:custGeom>
            <a:avLst/>
            <a:gdLst/>
            <a:ahLst/>
            <a:cxnLst/>
            <a:rect r="r" b="b" t="t" l="l"/>
            <a:pathLst>
              <a:path h="2341456" w="1715649">
                <a:moveTo>
                  <a:pt x="0" y="0"/>
                </a:moveTo>
                <a:lnTo>
                  <a:pt x="1715649" y="0"/>
                </a:lnTo>
                <a:lnTo>
                  <a:pt x="1715649" y="2341456"/>
                </a:lnTo>
                <a:lnTo>
                  <a:pt x="0" y="23414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8640331" y="2611620"/>
            <a:ext cx="9647669" cy="8012774"/>
            <a:chOff x="0" y="0"/>
            <a:chExt cx="2540950" cy="2110360"/>
          </a:xfrm>
        </p:grpSpPr>
        <p:sp>
          <p:nvSpPr>
            <p:cNvPr name="Freeform 7" id="7"/>
            <p:cNvSpPr/>
            <p:nvPr/>
          </p:nvSpPr>
          <p:spPr>
            <a:xfrm flipH="false" flipV="false" rot="0">
              <a:off x="0" y="0"/>
              <a:ext cx="2540950" cy="2110360"/>
            </a:xfrm>
            <a:custGeom>
              <a:avLst/>
              <a:gdLst/>
              <a:ahLst/>
              <a:cxnLst/>
              <a:rect r="r" b="b" t="t" l="l"/>
              <a:pathLst>
                <a:path h="2110360" w="2540950">
                  <a:moveTo>
                    <a:pt x="33704" y="0"/>
                  </a:moveTo>
                  <a:lnTo>
                    <a:pt x="2507246" y="0"/>
                  </a:lnTo>
                  <a:cubicBezTo>
                    <a:pt x="2516185" y="0"/>
                    <a:pt x="2524758" y="3551"/>
                    <a:pt x="2531078" y="9872"/>
                  </a:cubicBezTo>
                  <a:cubicBezTo>
                    <a:pt x="2537399" y="16192"/>
                    <a:pt x="2540950" y="24765"/>
                    <a:pt x="2540950" y="33704"/>
                  </a:cubicBezTo>
                  <a:lnTo>
                    <a:pt x="2540950" y="2076657"/>
                  </a:lnTo>
                  <a:cubicBezTo>
                    <a:pt x="2540950" y="2095271"/>
                    <a:pt x="2525860" y="2110360"/>
                    <a:pt x="2507246" y="2110360"/>
                  </a:cubicBezTo>
                  <a:lnTo>
                    <a:pt x="33704" y="2110360"/>
                  </a:lnTo>
                  <a:cubicBezTo>
                    <a:pt x="24765" y="2110360"/>
                    <a:pt x="16192" y="2106809"/>
                    <a:pt x="9872" y="2100489"/>
                  </a:cubicBezTo>
                  <a:cubicBezTo>
                    <a:pt x="3551" y="2094168"/>
                    <a:pt x="0" y="2085595"/>
                    <a:pt x="0" y="2076657"/>
                  </a:cubicBezTo>
                  <a:lnTo>
                    <a:pt x="0" y="33704"/>
                  </a:lnTo>
                  <a:cubicBezTo>
                    <a:pt x="0" y="15090"/>
                    <a:pt x="15090" y="0"/>
                    <a:pt x="33704" y="0"/>
                  </a:cubicBezTo>
                  <a:close/>
                </a:path>
              </a:pathLst>
            </a:custGeom>
            <a:solidFill>
              <a:srgbClr val="FFCE32"/>
            </a:solidFill>
          </p:spPr>
        </p:sp>
        <p:sp>
          <p:nvSpPr>
            <p:cNvPr name="TextBox 8" id="8"/>
            <p:cNvSpPr txBox="true"/>
            <p:nvPr/>
          </p:nvSpPr>
          <p:spPr>
            <a:xfrm>
              <a:off x="0" y="-57150"/>
              <a:ext cx="2540950" cy="2167510"/>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0">
            <a:off x="15789343" y="-508556"/>
            <a:ext cx="3726043" cy="3258594"/>
          </a:xfrm>
          <a:custGeom>
            <a:avLst/>
            <a:gdLst/>
            <a:ahLst/>
            <a:cxnLst/>
            <a:rect r="r" b="b" t="t" l="l"/>
            <a:pathLst>
              <a:path h="3258594" w="3726043">
                <a:moveTo>
                  <a:pt x="0" y="0"/>
                </a:moveTo>
                <a:lnTo>
                  <a:pt x="3726043" y="0"/>
                </a:lnTo>
                <a:lnTo>
                  <a:pt x="3726043" y="3258594"/>
                </a:lnTo>
                <a:lnTo>
                  <a:pt x="0" y="32585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5571668" y="1963269"/>
            <a:ext cx="2224796" cy="1573537"/>
          </a:xfrm>
          <a:custGeom>
            <a:avLst/>
            <a:gdLst/>
            <a:ahLst/>
            <a:cxnLst/>
            <a:rect r="r" b="b" t="t" l="l"/>
            <a:pathLst>
              <a:path h="1573537" w="2224796">
                <a:moveTo>
                  <a:pt x="0" y="0"/>
                </a:moveTo>
                <a:lnTo>
                  <a:pt x="2224796" y="0"/>
                </a:lnTo>
                <a:lnTo>
                  <a:pt x="2224796" y="1573537"/>
                </a:lnTo>
                <a:lnTo>
                  <a:pt x="0" y="15735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1419711">
            <a:off x="-669291" y="7248429"/>
            <a:ext cx="3275863" cy="3654614"/>
          </a:xfrm>
          <a:custGeom>
            <a:avLst/>
            <a:gdLst/>
            <a:ahLst/>
            <a:cxnLst/>
            <a:rect r="r" b="b" t="t" l="l"/>
            <a:pathLst>
              <a:path h="3654614" w="3275863">
                <a:moveTo>
                  <a:pt x="0" y="0"/>
                </a:moveTo>
                <a:lnTo>
                  <a:pt x="3275863" y="0"/>
                </a:lnTo>
                <a:lnTo>
                  <a:pt x="3275863" y="3654614"/>
                </a:lnTo>
                <a:lnTo>
                  <a:pt x="0" y="365461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5446635" y="6172200"/>
            <a:ext cx="3193696" cy="3371464"/>
          </a:xfrm>
          <a:custGeom>
            <a:avLst/>
            <a:gdLst/>
            <a:ahLst/>
            <a:cxnLst/>
            <a:rect r="r" b="b" t="t" l="l"/>
            <a:pathLst>
              <a:path h="3371464" w="3193696">
                <a:moveTo>
                  <a:pt x="0" y="0"/>
                </a:moveTo>
                <a:lnTo>
                  <a:pt x="3193696" y="0"/>
                </a:lnTo>
                <a:lnTo>
                  <a:pt x="3193696" y="3371464"/>
                </a:lnTo>
                <a:lnTo>
                  <a:pt x="0" y="33714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6684066" y="651995"/>
            <a:ext cx="9462836" cy="1311274"/>
          </a:xfrm>
          <a:prstGeom prst="rect">
            <a:avLst/>
          </a:prstGeom>
        </p:spPr>
        <p:txBody>
          <a:bodyPr anchor="t" rtlCol="false" tIns="0" lIns="0" bIns="0" rIns="0">
            <a:spAutoFit/>
          </a:bodyPr>
          <a:lstStyle/>
          <a:p>
            <a:pPr algn="ctr">
              <a:lnSpc>
                <a:spcPts val="9699"/>
              </a:lnSpc>
            </a:pPr>
            <a:r>
              <a:rPr lang="en-US" sz="9999">
                <a:solidFill>
                  <a:srgbClr val="FFFFFF"/>
                </a:solidFill>
                <a:latin typeface="BM Hanna"/>
              </a:rPr>
              <a:t>CONCLUSION</a:t>
            </a:r>
          </a:p>
        </p:txBody>
      </p:sp>
      <p:sp>
        <p:nvSpPr>
          <p:cNvPr name="TextBox 14" id="14"/>
          <p:cNvSpPr txBox="true"/>
          <p:nvPr/>
        </p:nvSpPr>
        <p:spPr>
          <a:xfrm rot="0">
            <a:off x="8892166" y="2801027"/>
            <a:ext cx="9144000" cy="7096241"/>
          </a:xfrm>
          <a:prstGeom prst="rect">
            <a:avLst/>
          </a:prstGeom>
        </p:spPr>
        <p:txBody>
          <a:bodyPr anchor="t" rtlCol="false" tIns="0" lIns="0" bIns="0" rIns="0">
            <a:spAutoFit/>
          </a:bodyPr>
          <a:lstStyle/>
          <a:p>
            <a:pPr algn="just" marL="485116" indent="-242558" lvl="1">
              <a:lnSpc>
                <a:spcPts val="3370"/>
              </a:lnSpc>
              <a:buFont typeface="Arial"/>
              <a:buChar char="•"/>
            </a:pPr>
            <a:r>
              <a:rPr lang="en-US" sz="2246">
                <a:solidFill>
                  <a:srgbClr val="000000"/>
                </a:solidFill>
                <a:latin typeface="Canva Sans"/>
              </a:rPr>
              <a:t>Augmented Reality (AR) interfaces offer immersive experiences bridging the digital and physical realms, impacting various domains like gaming, education, healthcare, and industry.</a:t>
            </a:r>
          </a:p>
          <a:p>
            <a:pPr algn="just" marL="485116" indent="-242558" lvl="1">
              <a:lnSpc>
                <a:spcPts val="3370"/>
              </a:lnSpc>
              <a:buFont typeface="Arial"/>
              <a:buChar char="•"/>
            </a:pPr>
            <a:r>
              <a:rPr lang="en-US" sz="2246">
                <a:solidFill>
                  <a:srgbClr val="000000"/>
                </a:solidFill>
                <a:latin typeface="Canva Sans"/>
              </a:rPr>
              <a:t>Despite advancements, challenges like calibration issues, usability concerns, and ethical considerations persist, requiring continuous research and innovation.</a:t>
            </a:r>
          </a:p>
          <a:p>
            <a:pPr algn="just" marL="485116" indent="-242558" lvl="1">
              <a:lnSpc>
                <a:spcPts val="3370"/>
              </a:lnSpc>
              <a:buFont typeface="Arial"/>
              <a:buChar char="•"/>
            </a:pPr>
            <a:r>
              <a:rPr lang="en-US" sz="2246">
                <a:solidFill>
                  <a:srgbClr val="000000"/>
                </a:solidFill>
                <a:latin typeface="Canva Sans"/>
              </a:rPr>
              <a:t>The integration of AR into daily life is expected to grow, with potential breakthroughs in display technology and user interaction paradigms.</a:t>
            </a:r>
          </a:p>
          <a:p>
            <a:pPr algn="just" marL="485116" indent="-242558" lvl="1">
              <a:lnSpc>
                <a:spcPts val="3370"/>
              </a:lnSpc>
              <a:buFont typeface="Arial"/>
              <a:buChar char="•"/>
            </a:pPr>
            <a:r>
              <a:rPr lang="en-US" sz="2246">
                <a:solidFill>
                  <a:srgbClr val="000000"/>
                </a:solidFill>
                <a:latin typeface="Canva Sans"/>
              </a:rPr>
              <a:t>To leverage the full potential of AR in Human-Computer Interaction (HCI), emphasis on inclusive design principles, accessibility, and ethical data usage is essential.</a:t>
            </a:r>
          </a:p>
          <a:p>
            <a:pPr algn="just" marL="485116" indent="-242558" lvl="1">
              <a:lnSpc>
                <a:spcPts val="3370"/>
              </a:lnSpc>
              <a:buFont typeface="Arial"/>
              <a:buChar char="•"/>
            </a:pPr>
            <a:r>
              <a:rPr lang="en-US" sz="2246">
                <a:solidFill>
                  <a:srgbClr val="000000"/>
                </a:solidFill>
                <a:latin typeface="Canva Sans"/>
              </a:rPr>
              <a:t>The future of AR in HCI promises seamless, immersive, and enriching user interactions, with designers leading the way in shaping user-centric experiences.</a:t>
            </a:r>
          </a:p>
          <a:p>
            <a:pPr algn="just">
              <a:lnSpc>
                <a:spcPts val="337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TextBox 3" id="3"/>
          <p:cNvSpPr txBox="true"/>
          <p:nvPr/>
        </p:nvSpPr>
        <p:spPr>
          <a:xfrm rot="0">
            <a:off x="4412582" y="651995"/>
            <a:ext cx="9462836" cy="1311274"/>
          </a:xfrm>
          <a:prstGeom prst="rect">
            <a:avLst/>
          </a:prstGeom>
        </p:spPr>
        <p:txBody>
          <a:bodyPr anchor="t" rtlCol="false" tIns="0" lIns="0" bIns="0" rIns="0">
            <a:spAutoFit/>
          </a:bodyPr>
          <a:lstStyle/>
          <a:p>
            <a:pPr algn="ctr">
              <a:lnSpc>
                <a:spcPts val="9699"/>
              </a:lnSpc>
            </a:pPr>
            <a:r>
              <a:rPr lang="en-US" sz="9999">
                <a:solidFill>
                  <a:srgbClr val="FFFFFF"/>
                </a:solidFill>
                <a:latin typeface="BM Hanna"/>
              </a:rPr>
              <a:t>REFRENCES</a:t>
            </a:r>
          </a:p>
        </p:txBody>
      </p:sp>
      <p:sp>
        <p:nvSpPr>
          <p:cNvPr name="TextBox 4" id="4"/>
          <p:cNvSpPr txBox="true"/>
          <p:nvPr/>
        </p:nvSpPr>
        <p:spPr>
          <a:xfrm rot="0">
            <a:off x="0" y="1934694"/>
            <a:ext cx="18288000" cy="8258174"/>
          </a:xfrm>
          <a:prstGeom prst="rect">
            <a:avLst/>
          </a:prstGeom>
        </p:spPr>
        <p:txBody>
          <a:bodyPr anchor="t" rtlCol="false" tIns="0" lIns="0" bIns="0" rIns="0">
            <a:spAutoFit/>
          </a:bodyPr>
          <a:lstStyle/>
          <a:p>
            <a:pPr marL="323860" indent="-161930" lvl="1">
              <a:lnSpc>
                <a:spcPts val="2100"/>
              </a:lnSpc>
              <a:buFont typeface="Arial"/>
              <a:buChar char="•"/>
            </a:pPr>
            <a:r>
              <a:rPr lang="en-US" sz="1500">
                <a:solidFill>
                  <a:srgbClr val="FFFFFF"/>
                </a:solidFill>
                <a:latin typeface="Canva Sans"/>
              </a:rPr>
              <a:t>Tech, H.K.V. et al. (2013) Exploring head-up augmented reality interfaces for crash warning systems: Proceedings of the 5th International Conference on Automotive user interfaces and interactive vehicular applications, ACM Other conferences. Available at: https://dl.acm.org/doi/abs/10.1145/2516540.2516566?casa_token=getVkQvSyPs AAAAA%3AIkWvdWXvKz9jaa3T_v5cUh16BLHJrCb9g63MV4icdgZ5WYLQDAQ 0yKG8zyOXuP3Nua82hgDgjURQw (Accessed: 11 March 2024). </a:t>
            </a:r>
          </a:p>
          <a:p>
            <a:pPr marL="323860" indent="-161930" lvl="1">
              <a:lnSpc>
                <a:spcPts val="2100"/>
              </a:lnSpc>
              <a:buFont typeface="Arial"/>
              <a:buChar char="•"/>
            </a:pPr>
            <a:r>
              <a:rPr lang="en-US" sz="1500">
                <a:solidFill>
                  <a:srgbClr val="FFFFFF"/>
                </a:solidFill>
                <a:latin typeface="Canva Sans"/>
              </a:rPr>
              <a:t>Kim, K., Bruder, G. and Welch, G. (2017) Exploring the effects of observed physicality conflicts on real-virtual human interaction in augmented reality: Proceedings of the 23rd ACM Symposium on Virtual Reality Software and Technology, ACM Conferences. Available at: https://dl.acm.org/doi/abs/10.1145/3139131.3139151 (Accessed: 11 March 2024). </a:t>
            </a:r>
          </a:p>
          <a:p>
            <a:pPr marL="323860" indent="-161930" lvl="1">
              <a:lnSpc>
                <a:spcPts val="2100"/>
              </a:lnSpc>
              <a:buFont typeface="Arial"/>
              <a:buChar char="•"/>
            </a:pPr>
            <a:r>
              <a:rPr lang="en-US" sz="1500">
                <a:solidFill>
                  <a:srgbClr val="FFFFFF"/>
                </a:solidFill>
                <a:latin typeface="Canva Sans"/>
              </a:rPr>
              <a:t>Riegler, A., Riener, A. and Holzmann, C. (2021) Augmented reality for future mobility: Insights from a literature review and HCI Workshop, De Gruyter. Available at: https://www.degruyter.com/document/doi/10.1515/icom-2021- 0029/html (Accessed: 11 March 2024). [4] S. Hu, L. Rong, J. Han, D. Zhang and W. Jiang, "The Effects of Interaction Mode and Individual Differences on Usability and User Experience of Mobile Augmented Reality Navigation," in IEEE Access, vol. 11, pp. 41783-41795, 2023, doi: 10.1109/ACCESS.2023.3271522. keywords: {Navigation;Behavioral sciences;Task analysis;Usability;Emotion recognition;Touch sensitive screens;Three-dimensional displays;Mobile AR navigation;usability;PAD 3D emotional experience;behavior-emotion analysis;difference research;mental cutting ability}, </a:t>
            </a:r>
          </a:p>
          <a:p>
            <a:pPr marL="323860" indent="-161930" lvl="1">
              <a:lnSpc>
                <a:spcPts val="2100"/>
              </a:lnSpc>
              <a:buFont typeface="Arial"/>
              <a:buChar char="•"/>
            </a:pPr>
            <a:r>
              <a:rPr lang="en-US" sz="1500">
                <a:solidFill>
                  <a:srgbClr val="FFFFFF"/>
                </a:solidFill>
                <a:latin typeface="Canva Sans"/>
              </a:rPr>
              <a:t>Papakostas C, Troussas C, Krouska A, Sgouropoulou C. Measuring User Experience, Usability and Interactivity of a Personalized Mobile Augmented Reality Training System. Sensors. 2021; 21(11):3888. https://doi.org/10.3390/s21113888 Impact of AR on UX in HCI [6] Dirin A, Laine TH. User Experience in Mobile Augmented Reality: Emotions, Challenges, Opportunities and Best Practices. Computers. 2018; 7(2):33. https://doi.org/10.3390/computers7020033 </a:t>
            </a:r>
          </a:p>
          <a:p>
            <a:pPr marL="323860" indent="-161930" lvl="1">
              <a:lnSpc>
                <a:spcPts val="2100"/>
              </a:lnSpc>
              <a:buFont typeface="Arial"/>
              <a:buChar char="•"/>
            </a:pPr>
            <a:r>
              <a:rPr lang="en-US" sz="1500">
                <a:solidFill>
                  <a:srgbClr val="FFFFFF"/>
                </a:solidFill>
                <a:latin typeface="Canva Sans"/>
              </a:rPr>
              <a:t>Bujak, K.R. et al. (2019) Using augmented reality with speech input for non?native children’s language learning, International Journal of Human-Computer Studies. Available at: https://www.sciencedirect.com/science/article/abs/pii/S1071581918303161 (Accessed: 11 March 2024). [8] Choi H, Jeong H, Kim GJ. User Experience of Multi-Mode and Multitasked Extended Reality on Different Mobile Interaction Platforms. Electronics. 2023; 12(6):1457. https://doi.org/10.3390/electronics12061457</a:t>
            </a:r>
          </a:p>
          <a:p>
            <a:pPr marL="323860" indent="-161930" lvl="1">
              <a:lnSpc>
                <a:spcPts val="2100"/>
              </a:lnSpc>
              <a:buFont typeface="Arial"/>
              <a:buChar char="•"/>
            </a:pPr>
            <a:r>
              <a:rPr lang="en-US" sz="1500">
                <a:solidFill>
                  <a:srgbClr val="FFFFFF"/>
                </a:solidFill>
                <a:latin typeface="Canva Sans"/>
              </a:rPr>
              <a:t>Ozturkcan, S. (2020) ‘Service innovation: Using augmented reality in the IKEA place app’, Journal of Information Technology Teaching Cases, 11(1), pp. 8–13. doi:10.1177/2043886920947110. </a:t>
            </a:r>
          </a:p>
          <a:p>
            <a:pPr marL="323860" indent="-161930" lvl="1">
              <a:lnSpc>
                <a:spcPts val="2100"/>
              </a:lnSpc>
              <a:buFont typeface="Arial"/>
              <a:buChar char="•"/>
            </a:pPr>
            <a:r>
              <a:rPr lang="en-US" sz="1500">
                <a:solidFill>
                  <a:srgbClr val="FFFFFF"/>
                </a:solidFill>
                <a:latin typeface="Canva Sans"/>
              </a:rPr>
              <a:t>S. Hu, L. Rong, J. Han, D. Zhang and W. Jiang, "The Effects of Interaction Mode and Individual Differences on Usability and User Experience of Mobile Augmented Reality Navigation," in IEEE Access, vol. 11, pp. 41783-41795, 2023, doi: 10.1109/ACCESS.2023.3271522. keywords: {Navigation;Behavioral sciences;Task analysis;Usability;Emotion recognition;Touch sensitive screens;Three-dimensional displays;Mobile AR navigation;usability;PAD 3D emotional experience;behavior-emotion analysis;difference research;mental cutting ability}, [11] Lamata, P. et al. (2010) Augmented reality for minimally invasive surgery: Overview and some recent advances, IntechOpen. Available at: https://www.intechopen.com/chapters/6760 (Accessed: 11 March 2024). [</a:t>
            </a:r>
          </a:p>
          <a:p>
            <a:pPr marL="323860" indent="-161930" lvl="1">
              <a:lnSpc>
                <a:spcPts val="2100"/>
              </a:lnSpc>
              <a:buFont typeface="Arial"/>
              <a:buChar char="•"/>
            </a:pPr>
            <a:r>
              <a:rPr lang="en-US" sz="1500">
                <a:solidFill>
                  <a:srgbClr val="FFFFFF"/>
                </a:solidFill>
                <a:latin typeface="Canva Sans"/>
              </a:rPr>
              <a:t>Kang, Y. and Han, S. (2014) An alternative method for smartphone input using AR markers, OUP Academic. Available at: https://academic.oup.com/jcde/article/1/3/153/5743378 (Accessed: 11 March 2024). [</a:t>
            </a:r>
          </a:p>
          <a:p>
            <a:pPr marL="323860" indent="-161930" lvl="1">
              <a:lnSpc>
                <a:spcPts val="2100"/>
              </a:lnSpc>
              <a:buFont typeface="Arial"/>
              <a:buChar char="•"/>
            </a:pPr>
            <a:r>
              <a:rPr lang="en-US" sz="1500">
                <a:solidFill>
                  <a:srgbClr val="FFFFFF"/>
                </a:solidFill>
                <a:latin typeface="Canva Sans"/>
              </a:rPr>
              <a:t>José M. Ponzoa, Andrés Gómez, Silvia Villaverde, Vicente Díaz, Technologically empowered? perception and acceptance of AR glasses and 3D printers in new generations of consumers., Technological Forecasting and Social Change, Volume 173, 2021, 121166, ISSN 0040-1625, https://doi.org/10.1016/j.techfore.2021.121166. (https://www.sciencedirect.com/science/article/pii/S0040162521005990) [</a:t>
            </a:r>
          </a:p>
          <a:p>
            <a:pPr marL="323860" indent="-161930" lvl="1">
              <a:lnSpc>
                <a:spcPts val="2100"/>
              </a:lnSpc>
              <a:buFont typeface="Arial"/>
              <a:buChar char="•"/>
            </a:pPr>
            <a:r>
              <a:rPr lang="en-US" sz="1500">
                <a:solidFill>
                  <a:srgbClr val="FFFFFF"/>
                </a:solidFill>
                <a:latin typeface="Canva Sans"/>
              </a:rPr>
              <a:t>Arpit Bhatia, Kasper Hornbæk, Hasti Seifi, Augmenting the feel of real objects: An analysis of haptic augmented reality, International Journal of Human?Computer Studies, Volume 185, 2024, 103244, ISSN 1071-5819, https://doi.org/10.1016/j.ijhcs.2024.103244. (https://www.sciencedirect.com/science/article/pii/S1071581924000284) Impact of AR on UX in HCI </a:t>
            </a:r>
          </a:p>
          <a:p>
            <a:pPr marL="323860" indent="-161930" lvl="1">
              <a:lnSpc>
                <a:spcPts val="2100"/>
              </a:lnSpc>
              <a:buFont typeface="Arial"/>
              <a:buChar char="•"/>
            </a:pPr>
            <a:r>
              <a:rPr lang="en-US" sz="1500">
                <a:solidFill>
                  <a:srgbClr val="FFFFFF"/>
                </a:solidFill>
                <a:latin typeface="Canva Sans"/>
              </a:rPr>
              <a:t>O. Oyebode, F. Alqahtani and R. Orji, "Using Machine Learning and Thematic Analysis Methods to Evaluate Mental Health Apps Based on User Reviews," in IEEE Access, vol. 8, pp. 111141-111158, 2020, doi: 10.1109/ACCESS.2020.3002176. keywords: {Mental health;Sentiment analysis;Support vector machines;Machine learning;Google;Classification algorithms;Machine learning algorithms;Health;machine learning;mental health;mobile apps;sentiment analysis;thematic analysis;user reviews;wellbeing[  analysis;user reviews;wellbeing</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2498597" y="-108828"/>
            <a:ext cx="6582509" cy="10746953"/>
          </a:xfrm>
          <a:custGeom>
            <a:avLst/>
            <a:gdLst/>
            <a:ahLst/>
            <a:cxnLst/>
            <a:rect r="r" b="b" t="t" l="l"/>
            <a:pathLst>
              <a:path h="10746953" w="6582509">
                <a:moveTo>
                  <a:pt x="0" y="0"/>
                </a:moveTo>
                <a:lnTo>
                  <a:pt x="6582509" y="0"/>
                </a:lnTo>
                <a:lnTo>
                  <a:pt x="6582509" y="10746953"/>
                </a:lnTo>
                <a:lnTo>
                  <a:pt x="0" y="107469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97725">
            <a:off x="13679956" y="-1054879"/>
            <a:ext cx="4476702" cy="4994292"/>
          </a:xfrm>
          <a:custGeom>
            <a:avLst/>
            <a:gdLst/>
            <a:ahLst/>
            <a:cxnLst/>
            <a:rect r="r" b="b" t="t" l="l"/>
            <a:pathLst>
              <a:path h="4994292" w="4476702">
                <a:moveTo>
                  <a:pt x="0" y="0"/>
                </a:moveTo>
                <a:lnTo>
                  <a:pt x="4476701" y="0"/>
                </a:lnTo>
                <a:lnTo>
                  <a:pt x="4476701" y="4994292"/>
                </a:lnTo>
                <a:lnTo>
                  <a:pt x="0" y="49942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944550" y="2366363"/>
            <a:ext cx="5751911" cy="14071953"/>
          </a:xfrm>
          <a:custGeom>
            <a:avLst/>
            <a:gdLst/>
            <a:ahLst/>
            <a:cxnLst/>
            <a:rect r="r" b="b" t="t" l="l"/>
            <a:pathLst>
              <a:path h="14071953" w="5751911">
                <a:moveTo>
                  <a:pt x="0" y="0"/>
                </a:moveTo>
                <a:lnTo>
                  <a:pt x="5751911" y="0"/>
                </a:lnTo>
                <a:lnTo>
                  <a:pt x="5751911" y="14071954"/>
                </a:lnTo>
                <a:lnTo>
                  <a:pt x="0" y="14071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false" rot="0">
            <a:off x="792658" y="5143500"/>
            <a:ext cx="4946577" cy="5519194"/>
          </a:xfrm>
          <a:custGeom>
            <a:avLst/>
            <a:gdLst/>
            <a:ahLst/>
            <a:cxnLst/>
            <a:rect r="r" b="b" t="t" l="l"/>
            <a:pathLst>
              <a:path h="5519194" w="4946577">
                <a:moveTo>
                  <a:pt x="4946577" y="0"/>
                </a:moveTo>
                <a:lnTo>
                  <a:pt x="0" y="0"/>
                </a:lnTo>
                <a:lnTo>
                  <a:pt x="0" y="5519194"/>
                </a:lnTo>
                <a:lnTo>
                  <a:pt x="4946577" y="5519194"/>
                </a:lnTo>
                <a:lnTo>
                  <a:pt x="494657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true" flipV="false" rot="0">
            <a:off x="11066058" y="4957733"/>
            <a:ext cx="6322410" cy="7438130"/>
          </a:xfrm>
          <a:custGeom>
            <a:avLst/>
            <a:gdLst/>
            <a:ahLst/>
            <a:cxnLst/>
            <a:rect r="r" b="b" t="t" l="l"/>
            <a:pathLst>
              <a:path h="7438130" w="6322410">
                <a:moveTo>
                  <a:pt x="6322410" y="0"/>
                </a:moveTo>
                <a:lnTo>
                  <a:pt x="0" y="0"/>
                </a:lnTo>
                <a:lnTo>
                  <a:pt x="0" y="7438130"/>
                </a:lnTo>
                <a:lnTo>
                  <a:pt x="6322410" y="7438130"/>
                </a:lnTo>
                <a:lnTo>
                  <a:pt x="632241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4626842" y="3187376"/>
            <a:ext cx="9034317" cy="4264673"/>
          </a:xfrm>
          <a:prstGeom prst="rect">
            <a:avLst/>
          </a:prstGeom>
        </p:spPr>
        <p:txBody>
          <a:bodyPr anchor="t" rtlCol="false" tIns="0" lIns="0" bIns="0" rIns="0">
            <a:spAutoFit/>
          </a:bodyPr>
          <a:lstStyle/>
          <a:p>
            <a:pPr algn="ctr" marL="0" indent="0" lvl="0">
              <a:lnSpc>
                <a:spcPts val="16315"/>
              </a:lnSpc>
              <a:spcBef>
                <a:spcPct val="0"/>
              </a:spcBef>
            </a:pPr>
            <a:r>
              <a:rPr lang="en-US" sz="16819">
                <a:solidFill>
                  <a:srgbClr val="FFFFFF"/>
                </a:solidFill>
                <a:latin typeface="BM Hanna"/>
              </a:rPr>
              <a:t>THANK YOU</a:t>
            </a:r>
          </a:p>
        </p:txBody>
      </p:sp>
      <p:sp>
        <p:nvSpPr>
          <p:cNvPr name="Freeform 9" id="9"/>
          <p:cNvSpPr/>
          <p:nvPr/>
        </p:nvSpPr>
        <p:spPr>
          <a:xfrm flipH="false" flipV="false" rot="0">
            <a:off x="5976517" y="-809891"/>
            <a:ext cx="4294014" cy="3427404"/>
          </a:xfrm>
          <a:custGeom>
            <a:avLst/>
            <a:gdLst/>
            <a:ahLst/>
            <a:cxnLst/>
            <a:rect r="r" b="b" t="t" l="l"/>
            <a:pathLst>
              <a:path h="3427404" w="4294014">
                <a:moveTo>
                  <a:pt x="0" y="0"/>
                </a:moveTo>
                <a:lnTo>
                  <a:pt x="4294014" y="0"/>
                </a:lnTo>
                <a:lnTo>
                  <a:pt x="4294014" y="3427404"/>
                </a:lnTo>
                <a:lnTo>
                  <a:pt x="0" y="342740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526312">
            <a:off x="6081818" y="6805324"/>
            <a:ext cx="5385775" cy="4905951"/>
          </a:xfrm>
          <a:custGeom>
            <a:avLst/>
            <a:gdLst/>
            <a:ahLst/>
            <a:cxnLst/>
            <a:rect r="r" b="b" t="t" l="l"/>
            <a:pathLst>
              <a:path h="4905951" w="5385775">
                <a:moveTo>
                  <a:pt x="0" y="0"/>
                </a:moveTo>
                <a:lnTo>
                  <a:pt x="5385774" y="0"/>
                </a:lnTo>
                <a:lnTo>
                  <a:pt x="5385774" y="4905952"/>
                </a:lnTo>
                <a:lnTo>
                  <a:pt x="0" y="490595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name="Freeform 3" id="3"/>
          <p:cNvSpPr/>
          <p:nvPr/>
        </p:nvSpPr>
        <p:spPr>
          <a:xfrm flipH="false" flipV="false" rot="866553">
            <a:off x="-8228853" y="-1867558"/>
            <a:ext cx="25077868" cy="17812091"/>
          </a:xfrm>
          <a:custGeom>
            <a:avLst/>
            <a:gdLst/>
            <a:ahLst/>
            <a:cxnLst/>
            <a:rect r="r" b="b" t="t" l="l"/>
            <a:pathLst>
              <a:path h="17812091" w="25077868">
                <a:moveTo>
                  <a:pt x="0" y="0"/>
                </a:moveTo>
                <a:lnTo>
                  <a:pt x="25077868" y="0"/>
                </a:lnTo>
                <a:lnTo>
                  <a:pt x="25077868" y="17812091"/>
                </a:lnTo>
                <a:lnTo>
                  <a:pt x="0" y="17812091"/>
                </a:lnTo>
                <a:lnTo>
                  <a:pt x="0" y="0"/>
                </a:lnTo>
                <a:close/>
              </a:path>
            </a:pathLst>
          </a:custGeom>
          <a:blipFill>
            <a:blip r:embed="rId3">
              <a:alphaModFix amt="53000"/>
            </a:blip>
            <a:stretch>
              <a:fillRect l="0" t="0" r="0" b="0"/>
            </a:stretch>
          </a:blipFill>
        </p:spPr>
      </p:sp>
      <p:sp>
        <p:nvSpPr>
          <p:cNvPr name="TextBox 4" id="4"/>
          <p:cNvSpPr txBox="true"/>
          <p:nvPr/>
        </p:nvSpPr>
        <p:spPr>
          <a:xfrm rot="0">
            <a:off x="1434838" y="2124072"/>
            <a:ext cx="8334816" cy="5609034"/>
          </a:xfrm>
          <a:prstGeom prst="rect">
            <a:avLst/>
          </a:prstGeom>
        </p:spPr>
        <p:txBody>
          <a:bodyPr anchor="t" rtlCol="false" tIns="0" lIns="0" bIns="0" rIns="0">
            <a:spAutoFit/>
          </a:bodyPr>
          <a:lstStyle/>
          <a:p>
            <a:pPr>
              <a:lnSpc>
                <a:spcPts val="13964"/>
              </a:lnSpc>
            </a:pPr>
            <a:r>
              <a:rPr lang="en-US" sz="19128">
                <a:solidFill>
                  <a:srgbClr val="FFFFFF"/>
                </a:solidFill>
                <a:latin typeface="Ara Hamah Alfidaa"/>
              </a:rPr>
              <a:t>ANY QUESTIONS</a:t>
            </a:r>
          </a:p>
          <a:p>
            <a:pPr>
              <a:lnSpc>
                <a:spcPts val="13964"/>
              </a:lnSpc>
            </a:pPr>
            <a:r>
              <a:rPr lang="en-US" sz="19128">
                <a:solidFill>
                  <a:srgbClr val="FFFFFF"/>
                </a:solidFill>
                <a:latin typeface="Ara Hamah Alfidaa"/>
              </a:rPr>
              <a:t>?????</a:t>
            </a:r>
          </a:p>
        </p:txBody>
      </p:sp>
      <p:sp>
        <p:nvSpPr>
          <p:cNvPr name="TextBox 5" id="5"/>
          <p:cNvSpPr txBox="true"/>
          <p:nvPr/>
        </p:nvSpPr>
        <p:spPr>
          <a:xfrm rot="0">
            <a:off x="2377720" y="8838716"/>
            <a:ext cx="6028052" cy="1448284"/>
          </a:xfrm>
          <a:prstGeom prst="rect">
            <a:avLst/>
          </a:prstGeom>
        </p:spPr>
        <p:txBody>
          <a:bodyPr anchor="t" rtlCol="false" tIns="0" lIns="0" bIns="0" rIns="0">
            <a:spAutoFit/>
          </a:bodyPr>
          <a:lstStyle/>
          <a:p>
            <a:pPr algn="ctr">
              <a:lnSpc>
                <a:spcPts val="3850"/>
              </a:lnSpc>
            </a:pPr>
            <a:r>
              <a:rPr lang="en-US" sz="2961">
                <a:solidFill>
                  <a:srgbClr val="000000"/>
                </a:solidFill>
                <a:latin typeface="Canva Sans Bold"/>
              </a:rPr>
              <a:t>Presentation by:</a:t>
            </a:r>
          </a:p>
          <a:p>
            <a:pPr algn="ctr">
              <a:lnSpc>
                <a:spcPts val="3850"/>
              </a:lnSpc>
            </a:pPr>
            <a:r>
              <a:rPr lang="en-US" sz="2961">
                <a:solidFill>
                  <a:srgbClr val="000000"/>
                </a:solidFill>
                <a:latin typeface="Canva Sans Bold"/>
              </a:rPr>
              <a:t>KRUTARTRH GHUGE     0746015</a:t>
            </a:r>
          </a:p>
          <a:p>
            <a:pPr algn="ctr" marL="0" indent="0" lvl="0">
              <a:lnSpc>
                <a:spcPts val="3850"/>
              </a:lnSpc>
            </a:pPr>
            <a:r>
              <a:rPr lang="en-US" sz="2961">
                <a:solidFill>
                  <a:srgbClr val="000000"/>
                </a:solidFill>
                <a:latin typeface="Canva Sans Bold"/>
              </a:rPr>
              <a:t>SAMAKSH MONGA        0721348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571592" y="-85725"/>
            <a:ext cx="4910563" cy="4437363"/>
          </a:xfrm>
          <a:custGeom>
            <a:avLst/>
            <a:gdLst/>
            <a:ahLst/>
            <a:cxnLst/>
            <a:rect r="r" b="b" t="t" l="l"/>
            <a:pathLst>
              <a:path h="4437363" w="4910563">
                <a:moveTo>
                  <a:pt x="0" y="0"/>
                </a:moveTo>
                <a:lnTo>
                  <a:pt x="4910562" y="0"/>
                </a:lnTo>
                <a:lnTo>
                  <a:pt x="4910562" y="4437363"/>
                </a:lnTo>
                <a:lnTo>
                  <a:pt x="0" y="44373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3949030" y="-85725"/>
            <a:ext cx="4910563" cy="4437363"/>
          </a:xfrm>
          <a:custGeom>
            <a:avLst/>
            <a:gdLst/>
            <a:ahLst/>
            <a:cxnLst/>
            <a:rect r="r" b="b" t="t" l="l"/>
            <a:pathLst>
              <a:path h="4437363" w="4910563">
                <a:moveTo>
                  <a:pt x="4910562" y="0"/>
                </a:moveTo>
                <a:lnTo>
                  <a:pt x="0" y="0"/>
                </a:lnTo>
                <a:lnTo>
                  <a:pt x="0" y="4437363"/>
                </a:lnTo>
                <a:lnTo>
                  <a:pt x="4910562" y="4437363"/>
                </a:lnTo>
                <a:lnTo>
                  <a:pt x="491056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91221" y="4125714"/>
            <a:ext cx="4962299" cy="2417993"/>
          </a:xfrm>
          <a:custGeom>
            <a:avLst/>
            <a:gdLst/>
            <a:ahLst/>
            <a:cxnLst/>
            <a:rect r="r" b="b" t="t" l="l"/>
            <a:pathLst>
              <a:path h="2417993" w="4962299">
                <a:moveTo>
                  <a:pt x="0" y="0"/>
                </a:moveTo>
                <a:lnTo>
                  <a:pt x="4962299" y="0"/>
                </a:lnTo>
                <a:lnTo>
                  <a:pt x="4962299" y="2417993"/>
                </a:lnTo>
                <a:lnTo>
                  <a:pt x="0" y="24179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502336" y="4071138"/>
            <a:ext cx="4979684" cy="2426464"/>
          </a:xfrm>
          <a:custGeom>
            <a:avLst/>
            <a:gdLst/>
            <a:ahLst/>
            <a:cxnLst/>
            <a:rect r="r" b="b" t="t" l="l"/>
            <a:pathLst>
              <a:path h="2426464" w="4979684">
                <a:moveTo>
                  <a:pt x="0" y="0"/>
                </a:moveTo>
                <a:lnTo>
                  <a:pt x="4979684" y="0"/>
                </a:lnTo>
                <a:lnTo>
                  <a:pt x="4979684" y="2426464"/>
                </a:lnTo>
                <a:lnTo>
                  <a:pt x="0" y="24264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1932036" y="4099385"/>
            <a:ext cx="5213231" cy="2540265"/>
          </a:xfrm>
          <a:custGeom>
            <a:avLst/>
            <a:gdLst/>
            <a:ahLst/>
            <a:cxnLst/>
            <a:rect r="r" b="b" t="t" l="l"/>
            <a:pathLst>
              <a:path h="2540265" w="5213231">
                <a:moveTo>
                  <a:pt x="0" y="0"/>
                </a:moveTo>
                <a:lnTo>
                  <a:pt x="5213231" y="0"/>
                </a:lnTo>
                <a:lnTo>
                  <a:pt x="5213231" y="2540265"/>
                </a:lnTo>
                <a:lnTo>
                  <a:pt x="0" y="25402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405168" y="3634976"/>
            <a:ext cx="782868" cy="1270140"/>
          </a:xfrm>
          <a:custGeom>
            <a:avLst/>
            <a:gdLst/>
            <a:ahLst/>
            <a:cxnLst/>
            <a:rect r="r" b="b" t="t" l="l"/>
            <a:pathLst>
              <a:path h="1270140" w="782868">
                <a:moveTo>
                  <a:pt x="0" y="0"/>
                </a:moveTo>
                <a:lnTo>
                  <a:pt x="782868" y="0"/>
                </a:lnTo>
                <a:lnTo>
                  <a:pt x="782868" y="1270140"/>
                </a:lnTo>
                <a:lnTo>
                  <a:pt x="0" y="12701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575962" y="3468855"/>
            <a:ext cx="832432" cy="1350554"/>
          </a:xfrm>
          <a:custGeom>
            <a:avLst/>
            <a:gdLst/>
            <a:ahLst/>
            <a:cxnLst/>
            <a:rect r="r" b="b" t="t" l="l"/>
            <a:pathLst>
              <a:path h="1350554" w="832432">
                <a:moveTo>
                  <a:pt x="0" y="0"/>
                </a:moveTo>
                <a:lnTo>
                  <a:pt x="832432" y="0"/>
                </a:lnTo>
                <a:lnTo>
                  <a:pt x="832432" y="1350554"/>
                </a:lnTo>
                <a:lnTo>
                  <a:pt x="0" y="13505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4102915" y="3468855"/>
            <a:ext cx="871473" cy="1413894"/>
          </a:xfrm>
          <a:custGeom>
            <a:avLst/>
            <a:gdLst/>
            <a:ahLst/>
            <a:cxnLst/>
            <a:rect r="r" b="b" t="t" l="l"/>
            <a:pathLst>
              <a:path h="1413894" w="871473">
                <a:moveTo>
                  <a:pt x="0" y="0"/>
                </a:moveTo>
                <a:lnTo>
                  <a:pt x="871473" y="0"/>
                </a:lnTo>
                <a:lnTo>
                  <a:pt x="871473" y="1413895"/>
                </a:lnTo>
                <a:lnTo>
                  <a:pt x="0" y="14138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4629593" y="822284"/>
            <a:ext cx="8969623" cy="2541796"/>
          </a:xfrm>
          <a:prstGeom prst="rect">
            <a:avLst/>
          </a:prstGeom>
        </p:spPr>
        <p:txBody>
          <a:bodyPr anchor="t" rtlCol="false" tIns="0" lIns="0" bIns="0" rIns="0">
            <a:spAutoFit/>
          </a:bodyPr>
          <a:lstStyle/>
          <a:p>
            <a:pPr algn="ctr" marL="0" indent="0" lvl="0">
              <a:lnSpc>
                <a:spcPts val="6596"/>
              </a:lnSpc>
              <a:spcBef>
                <a:spcPct val="0"/>
              </a:spcBef>
            </a:pPr>
            <a:r>
              <a:rPr lang="en-US" sz="6800">
                <a:solidFill>
                  <a:srgbClr val="FFFFFF"/>
                </a:solidFill>
                <a:latin typeface="BM Hanna"/>
              </a:rPr>
              <a:t>CONTENTS THAT I HAVE FOCUSED IN MY REPORT</a:t>
            </a:r>
          </a:p>
        </p:txBody>
      </p:sp>
      <p:sp>
        <p:nvSpPr>
          <p:cNvPr name="TextBox 12" id="12"/>
          <p:cNvSpPr txBox="true"/>
          <p:nvPr/>
        </p:nvSpPr>
        <p:spPr>
          <a:xfrm rot="0">
            <a:off x="1439179" y="4903953"/>
            <a:ext cx="4266383" cy="980467"/>
          </a:xfrm>
          <a:prstGeom prst="rect">
            <a:avLst/>
          </a:prstGeom>
        </p:spPr>
        <p:txBody>
          <a:bodyPr anchor="t" rtlCol="false" tIns="0" lIns="0" bIns="0" rIns="0">
            <a:spAutoFit/>
          </a:bodyPr>
          <a:lstStyle/>
          <a:p>
            <a:pPr algn="ctr">
              <a:lnSpc>
                <a:spcPts val="3962"/>
              </a:lnSpc>
            </a:pPr>
            <a:r>
              <a:rPr lang="en-US" sz="3047">
                <a:solidFill>
                  <a:srgbClr val="000000"/>
                </a:solidFill>
                <a:latin typeface="Canva Sans Bold"/>
              </a:rPr>
              <a:t>LITERATURE</a:t>
            </a:r>
          </a:p>
          <a:p>
            <a:pPr algn="ctr" marL="0" indent="0" lvl="0">
              <a:lnSpc>
                <a:spcPts val="3962"/>
              </a:lnSpc>
            </a:pPr>
            <a:r>
              <a:rPr lang="en-US" sz="3047">
                <a:solidFill>
                  <a:srgbClr val="000000"/>
                </a:solidFill>
                <a:latin typeface="Canva Sans Bold"/>
              </a:rPr>
              <a:t>REVIEW</a:t>
            </a:r>
          </a:p>
        </p:txBody>
      </p:sp>
      <p:sp>
        <p:nvSpPr>
          <p:cNvPr name="TextBox 13" id="13"/>
          <p:cNvSpPr txBox="true"/>
          <p:nvPr/>
        </p:nvSpPr>
        <p:spPr>
          <a:xfrm rot="0">
            <a:off x="6835173" y="4898470"/>
            <a:ext cx="4314011" cy="494260"/>
          </a:xfrm>
          <a:prstGeom prst="rect">
            <a:avLst/>
          </a:prstGeom>
        </p:spPr>
        <p:txBody>
          <a:bodyPr anchor="t" rtlCol="false" tIns="0" lIns="0" bIns="0" rIns="0">
            <a:spAutoFit/>
          </a:bodyPr>
          <a:lstStyle/>
          <a:p>
            <a:pPr algn="ctr" marL="0" indent="0" lvl="0">
              <a:lnSpc>
                <a:spcPts val="4006"/>
              </a:lnSpc>
            </a:pPr>
            <a:r>
              <a:rPr lang="en-US" sz="3081">
                <a:solidFill>
                  <a:srgbClr val="000000"/>
                </a:solidFill>
                <a:latin typeface="Canva Sans Bold"/>
              </a:rPr>
              <a:t>METHODOLOGY</a:t>
            </a:r>
          </a:p>
        </p:txBody>
      </p:sp>
      <p:sp>
        <p:nvSpPr>
          <p:cNvPr name="TextBox 14" id="14"/>
          <p:cNvSpPr txBox="true"/>
          <p:nvPr/>
        </p:nvSpPr>
        <p:spPr>
          <a:xfrm rot="0">
            <a:off x="12280483" y="4966859"/>
            <a:ext cx="4516338" cy="511474"/>
          </a:xfrm>
          <a:prstGeom prst="rect">
            <a:avLst/>
          </a:prstGeom>
        </p:spPr>
        <p:txBody>
          <a:bodyPr anchor="t" rtlCol="false" tIns="0" lIns="0" bIns="0" rIns="0">
            <a:spAutoFit/>
          </a:bodyPr>
          <a:lstStyle/>
          <a:p>
            <a:pPr algn="ctr" marL="0" indent="0" lvl="0">
              <a:lnSpc>
                <a:spcPts val="4194"/>
              </a:lnSpc>
            </a:pPr>
            <a:r>
              <a:rPr lang="en-US" sz="3226">
                <a:solidFill>
                  <a:srgbClr val="000000"/>
                </a:solidFill>
                <a:latin typeface="Canva Sans Bold"/>
              </a:rPr>
              <a:t>RESULTS</a:t>
            </a:r>
          </a:p>
        </p:txBody>
      </p:sp>
      <p:sp>
        <p:nvSpPr>
          <p:cNvPr name="Freeform 15" id="15"/>
          <p:cNvSpPr/>
          <p:nvPr/>
        </p:nvSpPr>
        <p:spPr>
          <a:xfrm flipH="false" flipV="false" rot="0">
            <a:off x="1028700" y="7216206"/>
            <a:ext cx="5024820" cy="2448458"/>
          </a:xfrm>
          <a:custGeom>
            <a:avLst/>
            <a:gdLst/>
            <a:ahLst/>
            <a:cxnLst/>
            <a:rect r="r" b="b" t="t" l="l"/>
            <a:pathLst>
              <a:path h="2448458" w="5024820">
                <a:moveTo>
                  <a:pt x="0" y="0"/>
                </a:moveTo>
                <a:lnTo>
                  <a:pt x="5024820" y="0"/>
                </a:lnTo>
                <a:lnTo>
                  <a:pt x="5024820" y="2448458"/>
                </a:lnTo>
                <a:lnTo>
                  <a:pt x="0" y="24484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6456446" y="7028257"/>
            <a:ext cx="5315917" cy="2590302"/>
          </a:xfrm>
          <a:custGeom>
            <a:avLst/>
            <a:gdLst/>
            <a:ahLst/>
            <a:cxnLst/>
            <a:rect r="r" b="b" t="t" l="l"/>
            <a:pathLst>
              <a:path h="2590302" w="5315917">
                <a:moveTo>
                  <a:pt x="0" y="0"/>
                </a:moveTo>
                <a:lnTo>
                  <a:pt x="5315917" y="0"/>
                </a:lnTo>
                <a:lnTo>
                  <a:pt x="5315917" y="2590301"/>
                </a:lnTo>
                <a:lnTo>
                  <a:pt x="0" y="25903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3121121" y="6562359"/>
            <a:ext cx="839977" cy="1362795"/>
          </a:xfrm>
          <a:custGeom>
            <a:avLst/>
            <a:gdLst/>
            <a:ahLst/>
            <a:cxnLst/>
            <a:rect r="r" b="b" t="t" l="l"/>
            <a:pathLst>
              <a:path h="1362795" w="839977">
                <a:moveTo>
                  <a:pt x="0" y="0"/>
                </a:moveTo>
                <a:lnTo>
                  <a:pt x="839978" y="0"/>
                </a:lnTo>
                <a:lnTo>
                  <a:pt x="839978" y="1362795"/>
                </a:lnTo>
                <a:lnTo>
                  <a:pt x="0" y="13627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8670085" y="6385308"/>
            <a:ext cx="888639" cy="1441744"/>
          </a:xfrm>
          <a:custGeom>
            <a:avLst/>
            <a:gdLst/>
            <a:ahLst/>
            <a:cxnLst/>
            <a:rect r="r" b="b" t="t" l="l"/>
            <a:pathLst>
              <a:path h="1441744" w="888639">
                <a:moveTo>
                  <a:pt x="0" y="0"/>
                </a:moveTo>
                <a:lnTo>
                  <a:pt x="888639" y="0"/>
                </a:lnTo>
                <a:lnTo>
                  <a:pt x="888639" y="1441744"/>
                </a:lnTo>
                <a:lnTo>
                  <a:pt x="0" y="14417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690757" y="8062459"/>
            <a:ext cx="3700706" cy="907429"/>
          </a:xfrm>
          <a:prstGeom prst="rect">
            <a:avLst/>
          </a:prstGeom>
        </p:spPr>
        <p:txBody>
          <a:bodyPr anchor="t" rtlCol="false" tIns="0" lIns="0" bIns="0" rIns="0">
            <a:spAutoFit/>
          </a:bodyPr>
          <a:lstStyle/>
          <a:p>
            <a:pPr algn="ctr" marL="0" indent="0" lvl="0">
              <a:lnSpc>
                <a:spcPts val="3638"/>
              </a:lnSpc>
            </a:pPr>
            <a:r>
              <a:rPr lang="en-US" sz="2798">
                <a:solidFill>
                  <a:srgbClr val="000000"/>
                </a:solidFill>
                <a:latin typeface="Canva Sans Bold"/>
              </a:rPr>
              <a:t>Augmented Reality in HCI: Current State</a:t>
            </a:r>
          </a:p>
        </p:txBody>
      </p:sp>
      <p:sp>
        <p:nvSpPr>
          <p:cNvPr name="TextBox 20" id="20"/>
          <p:cNvSpPr txBox="true"/>
          <p:nvPr/>
        </p:nvSpPr>
        <p:spPr>
          <a:xfrm rot="0">
            <a:off x="6895242" y="7852795"/>
            <a:ext cx="4605297" cy="1072642"/>
          </a:xfrm>
          <a:prstGeom prst="rect">
            <a:avLst/>
          </a:prstGeom>
        </p:spPr>
        <p:txBody>
          <a:bodyPr anchor="t" rtlCol="false" tIns="0" lIns="0" bIns="0" rIns="0">
            <a:spAutoFit/>
          </a:bodyPr>
          <a:lstStyle/>
          <a:p>
            <a:pPr algn="ctr" marL="0" indent="0" lvl="0">
              <a:lnSpc>
                <a:spcPts val="4277"/>
              </a:lnSpc>
            </a:pPr>
            <a:r>
              <a:rPr lang="en-US" sz="3290">
                <a:solidFill>
                  <a:srgbClr val="000000"/>
                </a:solidFill>
                <a:latin typeface="Canva Sans Bold"/>
              </a:rPr>
              <a:t>Challenges and Opportunities</a:t>
            </a:r>
          </a:p>
        </p:txBody>
      </p:sp>
      <p:sp>
        <p:nvSpPr>
          <p:cNvPr name="Freeform 21" id="21"/>
          <p:cNvSpPr/>
          <p:nvPr/>
        </p:nvSpPr>
        <p:spPr>
          <a:xfrm flipH="false" flipV="false" rot="0">
            <a:off x="11943383" y="7028257"/>
            <a:ext cx="5315917" cy="2590302"/>
          </a:xfrm>
          <a:custGeom>
            <a:avLst/>
            <a:gdLst/>
            <a:ahLst/>
            <a:cxnLst/>
            <a:rect r="r" b="b" t="t" l="l"/>
            <a:pathLst>
              <a:path h="2590302" w="5315917">
                <a:moveTo>
                  <a:pt x="0" y="0"/>
                </a:moveTo>
                <a:lnTo>
                  <a:pt x="5315917" y="0"/>
                </a:lnTo>
                <a:lnTo>
                  <a:pt x="5315917" y="2590301"/>
                </a:lnTo>
                <a:lnTo>
                  <a:pt x="0" y="25903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4157022" y="6385308"/>
            <a:ext cx="888639" cy="1441744"/>
          </a:xfrm>
          <a:custGeom>
            <a:avLst/>
            <a:gdLst/>
            <a:ahLst/>
            <a:cxnLst/>
            <a:rect r="r" b="b" t="t" l="l"/>
            <a:pathLst>
              <a:path h="1441744" w="888639">
                <a:moveTo>
                  <a:pt x="0" y="0"/>
                </a:moveTo>
                <a:lnTo>
                  <a:pt x="888639" y="0"/>
                </a:lnTo>
                <a:lnTo>
                  <a:pt x="888639" y="1441744"/>
                </a:lnTo>
                <a:lnTo>
                  <a:pt x="0" y="14417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12280483" y="7576992"/>
            <a:ext cx="4536482" cy="1447936"/>
          </a:xfrm>
          <a:prstGeom prst="rect">
            <a:avLst/>
          </a:prstGeom>
        </p:spPr>
        <p:txBody>
          <a:bodyPr anchor="t" rtlCol="false" tIns="0" lIns="0" bIns="0" rIns="0">
            <a:spAutoFit/>
          </a:bodyPr>
          <a:lstStyle/>
          <a:p>
            <a:pPr algn="ctr" marL="0" indent="0" lvl="0">
              <a:lnSpc>
                <a:spcPts val="3886"/>
              </a:lnSpc>
            </a:pPr>
            <a:r>
              <a:rPr lang="en-US" sz="2989">
                <a:solidFill>
                  <a:srgbClr val="000000"/>
                </a:solidFill>
                <a:latin typeface="Canva Sans Bold"/>
              </a:rPr>
              <a:t>The Future of Augmented Reality in HCI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14918748" y="-626708"/>
            <a:ext cx="4681103" cy="3310817"/>
          </a:xfrm>
          <a:custGeom>
            <a:avLst/>
            <a:gdLst/>
            <a:ahLst/>
            <a:cxnLst/>
            <a:rect r="r" b="b" t="t" l="l"/>
            <a:pathLst>
              <a:path h="3310817" w="4681103">
                <a:moveTo>
                  <a:pt x="0" y="0"/>
                </a:moveTo>
                <a:lnTo>
                  <a:pt x="4681104" y="0"/>
                </a:lnTo>
                <a:lnTo>
                  <a:pt x="4681104" y="3310816"/>
                </a:lnTo>
                <a:lnTo>
                  <a:pt x="0" y="33108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1286914" y="2018689"/>
            <a:ext cx="7978637" cy="9386632"/>
          </a:xfrm>
          <a:custGeom>
            <a:avLst/>
            <a:gdLst/>
            <a:ahLst/>
            <a:cxnLst/>
            <a:rect r="r" b="b" t="t" l="l"/>
            <a:pathLst>
              <a:path h="9386632" w="7978637">
                <a:moveTo>
                  <a:pt x="7978637" y="0"/>
                </a:moveTo>
                <a:lnTo>
                  <a:pt x="0" y="0"/>
                </a:lnTo>
                <a:lnTo>
                  <a:pt x="0" y="9386632"/>
                </a:lnTo>
                <a:lnTo>
                  <a:pt x="7978637" y="9386632"/>
                </a:lnTo>
                <a:lnTo>
                  <a:pt x="7978637"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28700" y="3069909"/>
            <a:ext cx="9393142" cy="7653268"/>
            <a:chOff x="0" y="0"/>
            <a:chExt cx="2473914" cy="2015676"/>
          </a:xfrm>
        </p:grpSpPr>
        <p:sp>
          <p:nvSpPr>
            <p:cNvPr name="Freeform 6" id="6"/>
            <p:cNvSpPr/>
            <p:nvPr/>
          </p:nvSpPr>
          <p:spPr>
            <a:xfrm flipH="false" flipV="false" rot="0">
              <a:off x="0" y="0"/>
              <a:ext cx="2473914" cy="2015676"/>
            </a:xfrm>
            <a:custGeom>
              <a:avLst/>
              <a:gdLst/>
              <a:ahLst/>
              <a:cxnLst/>
              <a:rect r="r" b="b" t="t" l="l"/>
              <a:pathLst>
                <a:path h="2015676" w="2473914">
                  <a:moveTo>
                    <a:pt x="34617" y="0"/>
                  </a:moveTo>
                  <a:lnTo>
                    <a:pt x="2439297" y="0"/>
                  </a:lnTo>
                  <a:cubicBezTo>
                    <a:pt x="2458415" y="0"/>
                    <a:pt x="2473914" y="15498"/>
                    <a:pt x="2473914" y="34617"/>
                  </a:cubicBezTo>
                  <a:lnTo>
                    <a:pt x="2473914" y="1981059"/>
                  </a:lnTo>
                  <a:cubicBezTo>
                    <a:pt x="2473914" y="2000177"/>
                    <a:pt x="2458415" y="2015676"/>
                    <a:pt x="2439297" y="2015676"/>
                  </a:cubicBezTo>
                  <a:lnTo>
                    <a:pt x="34617" y="2015676"/>
                  </a:lnTo>
                  <a:cubicBezTo>
                    <a:pt x="15498" y="2015676"/>
                    <a:pt x="0" y="2000177"/>
                    <a:pt x="0" y="1981059"/>
                  </a:cubicBezTo>
                  <a:lnTo>
                    <a:pt x="0" y="34617"/>
                  </a:lnTo>
                  <a:cubicBezTo>
                    <a:pt x="0" y="15498"/>
                    <a:pt x="15498" y="0"/>
                    <a:pt x="34617" y="0"/>
                  </a:cubicBezTo>
                  <a:close/>
                </a:path>
              </a:pathLst>
            </a:custGeom>
            <a:solidFill>
              <a:srgbClr val="FFCE32"/>
            </a:solidFill>
          </p:spPr>
        </p:sp>
        <p:sp>
          <p:nvSpPr>
            <p:cNvPr name="TextBox 7" id="7"/>
            <p:cNvSpPr txBox="true"/>
            <p:nvPr/>
          </p:nvSpPr>
          <p:spPr>
            <a:xfrm>
              <a:off x="0" y="-57150"/>
              <a:ext cx="2473914" cy="2072826"/>
            </a:xfrm>
            <a:prstGeom prst="rect">
              <a:avLst/>
            </a:prstGeom>
          </p:spPr>
          <p:txBody>
            <a:bodyPr anchor="ctr" rtlCol="false" tIns="50800" lIns="50800" bIns="50800" rIns="50800"/>
            <a:lstStyle/>
            <a:p>
              <a:pPr algn="ctr">
                <a:lnSpc>
                  <a:spcPts val="3499"/>
                </a:lnSpc>
              </a:pPr>
            </a:p>
          </p:txBody>
        </p:sp>
      </p:grpSp>
      <p:sp>
        <p:nvSpPr>
          <p:cNvPr name="Freeform 8" id="8"/>
          <p:cNvSpPr/>
          <p:nvPr/>
        </p:nvSpPr>
        <p:spPr>
          <a:xfrm flipH="true" flipV="false" rot="0">
            <a:off x="-1286629" y="-431434"/>
            <a:ext cx="5603193" cy="4900247"/>
          </a:xfrm>
          <a:custGeom>
            <a:avLst/>
            <a:gdLst/>
            <a:ahLst/>
            <a:cxnLst/>
            <a:rect r="r" b="b" t="t" l="l"/>
            <a:pathLst>
              <a:path h="4900247" w="5603193">
                <a:moveTo>
                  <a:pt x="5603193" y="0"/>
                </a:moveTo>
                <a:lnTo>
                  <a:pt x="0" y="0"/>
                </a:lnTo>
                <a:lnTo>
                  <a:pt x="0" y="4900247"/>
                </a:lnTo>
                <a:lnTo>
                  <a:pt x="5603193" y="4900247"/>
                </a:lnTo>
                <a:lnTo>
                  <a:pt x="5603193"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753695">
            <a:off x="8607328" y="732714"/>
            <a:ext cx="3629027" cy="4674391"/>
          </a:xfrm>
          <a:custGeom>
            <a:avLst/>
            <a:gdLst/>
            <a:ahLst/>
            <a:cxnLst/>
            <a:rect r="r" b="b" t="t" l="l"/>
            <a:pathLst>
              <a:path h="4674391" w="3629027">
                <a:moveTo>
                  <a:pt x="0" y="0"/>
                </a:moveTo>
                <a:lnTo>
                  <a:pt x="3629028" y="0"/>
                </a:lnTo>
                <a:lnTo>
                  <a:pt x="3629028" y="4674391"/>
                </a:lnTo>
                <a:lnTo>
                  <a:pt x="0" y="46743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1544133" y="4021429"/>
            <a:ext cx="7146227" cy="1040484"/>
          </a:xfrm>
          <a:prstGeom prst="rect">
            <a:avLst/>
          </a:prstGeom>
        </p:spPr>
        <p:txBody>
          <a:bodyPr anchor="t" rtlCol="false" tIns="0" lIns="0" bIns="0" rIns="0">
            <a:spAutoFit/>
          </a:bodyPr>
          <a:lstStyle/>
          <a:p>
            <a:pPr>
              <a:lnSpc>
                <a:spcPts val="7666"/>
              </a:lnSpc>
            </a:pPr>
            <a:r>
              <a:rPr lang="en-US" sz="7903">
                <a:solidFill>
                  <a:srgbClr val="000000"/>
                </a:solidFill>
                <a:latin typeface="BM Hanna"/>
              </a:rPr>
              <a:t>INTRODUCTION</a:t>
            </a:r>
          </a:p>
        </p:txBody>
      </p:sp>
      <p:sp>
        <p:nvSpPr>
          <p:cNvPr name="TextBox 11" id="11"/>
          <p:cNvSpPr txBox="true"/>
          <p:nvPr/>
        </p:nvSpPr>
        <p:spPr>
          <a:xfrm rot="0">
            <a:off x="1514968" y="5057775"/>
            <a:ext cx="7599867" cy="5031105"/>
          </a:xfrm>
          <a:prstGeom prst="rect">
            <a:avLst/>
          </a:prstGeom>
        </p:spPr>
        <p:txBody>
          <a:bodyPr anchor="t" rtlCol="false" tIns="0" lIns="0" bIns="0" rIns="0">
            <a:spAutoFit/>
          </a:bodyPr>
          <a:lstStyle/>
          <a:p>
            <a:pPr algn="just">
              <a:lnSpc>
                <a:spcPts val="4049"/>
              </a:lnSpc>
            </a:pPr>
            <a:r>
              <a:rPr lang="en-US" sz="2699">
                <a:solidFill>
                  <a:srgbClr val="000000"/>
                </a:solidFill>
                <a:latin typeface="Canva Sans Bold"/>
              </a:rPr>
              <a:t>In the fast-changing technology world, Human-Computer Interaction (HCI) is leading the way in developing smooth user experiences. Augmented Reality (AR) interfaces combine digital elements with the physical world to enhance interaction possibilities. Comprehending the influence of AR on User Experience (UX) in HCI is crucial for stimulating innovation and enhancing user contentment</a:t>
            </a:r>
            <a:r>
              <a:rPr lang="en-US" sz="2699">
                <a:solidFill>
                  <a:srgbClr val="000000"/>
                </a:solidFill>
                <a:latin typeface="Canva Sans"/>
              </a:rPr>
              <a: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grpSp>
        <p:nvGrpSpPr>
          <p:cNvPr name="Group 3" id="3"/>
          <p:cNvGrpSpPr/>
          <p:nvPr/>
        </p:nvGrpSpPr>
        <p:grpSpPr>
          <a:xfrm rot="0">
            <a:off x="8899330" y="1028700"/>
            <a:ext cx="10534934" cy="8229600"/>
            <a:chOff x="0" y="0"/>
            <a:chExt cx="2774633" cy="2167467"/>
          </a:xfrm>
        </p:grpSpPr>
        <p:sp>
          <p:nvSpPr>
            <p:cNvPr name="Freeform 4" id="4"/>
            <p:cNvSpPr/>
            <p:nvPr/>
          </p:nvSpPr>
          <p:spPr>
            <a:xfrm flipH="false" flipV="false" rot="0">
              <a:off x="0" y="0"/>
              <a:ext cx="2774633" cy="2167467"/>
            </a:xfrm>
            <a:custGeom>
              <a:avLst/>
              <a:gdLst/>
              <a:ahLst/>
              <a:cxnLst/>
              <a:rect r="r" b="b" t="t" l="l"/>
              <a:pathLst>
                <a:path h="2167467" w="2774633">
                  <a:moveTo>
                    <a:pt x="30865" y="0"/>
                  </a:moveTo>
                  <a:lnTo>
                    <a:pt x="2743768" y="0"/>
                  </a:lnTo>
                  <a:cubicBezTo>
                    <a:pt x="2751954" y="0"/>
                    <a:pt x="2759804" y="3252"/>
                    <a:pt x="2765593" y="9040"/>
                  </a:cubicBezTo>
                  <a:cubicBezTo>
                    <a:pt x="2771381" y="14828"/>
                    <a:pt x="2774633" y="22679"/>
                    <a:pt x="2774633" y="30865"/>
                  </a:cubicBezTo>
                  <a:lnTo>
                    <a:pt x="2774633" y="2136602"/>
                  </a:lnTo>
                  <a:cubicBezTo>
                    <a:pt x="2774633" y="2144788"/>
                    <a:pt x="2771381" y="2152638"/>
                    <a:pt x="2765593" y="2158427"/>
                  </a:cubicBezTo>
                  <a:cubicBezTo>
                    <a:pt x="2759804" y="2164215"/>
                    <a:pt x="2751954" y="2167467"/>
                    <a:pt x="2743768" y="2167467"/>
                  </a:cubicBezTo>
                  <a:lnTo>
                    <a:pt x="30865" y="2167467"/>
                  </a:lnTo>
                  <a:cubicBezTo>
                    <a:pt x="22679" y="2167467"/>
                    <a:pt x="14828" y="2164215"/>
                    <a:pt x="9040" y="2158427"/>
                  </a:cubicBezTo>
                  <a:cubicBezTo>
                    <a:pt x="3252" y="2152638"/>
                    <a:pt x="0" y="2144788"/>
                    <a:pt x="0" y="2136602"/>
                  </a:cubicBezTo>
                  <a:lnTo>
                    <a:pt x="0" y="30865"/>
                  </a:lnTo>
                  <a:cubicBezTo>
                    <a:pt x="0" y="22679"/>
                    <a:pt x="3252" y="14828"/>
                    <a:pt x="9040" y="9040"/>
                  </a:cubicBezTo>
                  <a:cubicBezTo>
                    <a:pt x="14828" y="3252"/>
                    <a:pt x="22679" y="0"/>
                    <a:pt x="30865" y="0"/>
                  </a:cubicBezTo>
                  <a:close/>
                </a:path>
              </a:pathLst>
            </a:custGeom>
            <a:solidFill>
              <a:srgbClr val="FFCE32"/>
            </a:solidFill>
          </p:spPr>
        </p:sp>
        <p:sp>
          <p:nvSpPr>
            <p:cNvPr name="TextBox 5" id="5"/>
            <p:cNvSpPr txBox="true"/>
            <p:nvPr/>
          </p:nvSpPr>
          <p:spPr>
            <a:xfrm>
              <a:off x="0" y="-57150"/>
              <a:ext cx="2774633" cy="2224617"/>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3732593" y="-476467"/>
            <a:ext cx="5603193" cy="4900247"/>
          </a:xfrm>
          <a:custGeom>
            <a:avLst/>
            <a:gdLst/>
            <a:ahLst/>
            <a:cxnLst/>
            <a:rect r="r" b="b" t="t" l="l"/>
            <a:pathLst>
              <a:path h="4900247" w="5603193">
                <a:moveTo>
                  <a:pt x="0" y="0"/>
                </a:moveTo>
                <a:lnTo>
                  <a:pt x="5603193" y="0"/>
                </a:lnTo>
                <a:lnTo>
                  <a:pt x="5603193" y="4900247"/>
                </a:lnTo>
                <a:lnTo>
                  <a:pt x="0" y="4900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0" y="3196942"/>
            <a:ext cx="8002332" cy="8046221"/>
          </a:xfrm>
          <a:custGeom>
            <a:avLst/>
            <a:gdLst/>
            <a:ahLst/>
            <a:cxnLst/>
            <a:rect r="r" b="b" t="t" l="l"/>
            <a:pathLst>
              <a:path h="8046221" w="8002332">
                <a:moveTo>
                  <a:pt x="0" y="0"/>
                </a:moveTo>
                <a:lnTo>
                  <a:pt x="8002332" y="0"/>
                </a:lnTo>
                <a:lnTo>
                  <a:pt x="8002332" y="8046221"/>
                </a:lnTo>
                <a:lnTo>
                  <a:pt x="0" y="80462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698286" y="-1028700"/>
            <a:ext cx="3897838" cy="4114800"/>
          </a:xfrm>
          <a:custGeom>
            <a:avLst/>
            <a:gdLst/>
            <a:ahLst/>
            <a:cxnLst/>
            <a:rect r="r" b="b" t="t" l="l"/>
            <a:pathLst>
              <a:path h="4114800" w="3897838">
                <a:moveTo>
                  <a:pt x="0" y="0"/>
                </a:moveTo>
                <a:lnTo>
                  <a:pt x="3897838" y="0"/>
                </a:lnTo>
                <a:lnTo>
                  <a:pt x="389783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70688" y="308980"/>
            <a:ext cx="4198776" cy="4114800"/>
          </a:xfrm>
          <a:custGeom>
            <a:avLst/>
            <a:gdLst/>
            <a:ahLst/>
            <a:cxnLst/>
            <a:rect r="r" b="b" t="t" l="l"/>
            <a:pathLst>
              <a:path h="4114800" w="4198776">
                <a:moveTo>
                  <a:pt x="0" y="0"/>
                </a:moveTo>
                <a:lnTo>
                  <a:pt x="4198776" y="0"/>
                </a:lnTo>
                <a:lnTo>
                  <a:pt x="419877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9335786" y="3295650"/>
            <a:ext cx="7599867" cy="2539999"/>
          </a:xfrm>
          <a:prstGeom prst="rect">
            <a:avLst/>
          </a:prstGeom>
        </p:spPr>
        <p:txBody>
          <a:bodyPr anchor="t" rtlCol="false" tIns="0" lIns="0" bIns="0" rIns="0">
            <a:spAutoFit/>
          </a:bodyPr>
          <a:lstStyle/>
          <a:p>
            <a:pPr>
              <a:lnSpc>
                <a:spcPts val="9699"/>
              </a:lnSpc>
            </a:pPr>
            <a:r>
              <a:rPr lang="en-US" sz="9999">
                <a:solidFill>
                  <a:srgbClr val="000000"/>
                </a:solidFill>
                <a:latin typeface="BM Hanna"/>
              </a:rPr>
              <a:t>LITERATURE REVIEW</a:t>
            </a:r>
          </a:p>
        </p:txBody>
      </p:sp>
      <p:sp>
        <p:nvSpPr>
          <p:cNvPr name="TextBox 11" id="11"/>
          <p:cNvSpPr txBox="true"/>
          <p:nvPr/>
        </p:nvSpPr>
        <p:spPr>
          <a:xfrm rot="0">
            <a:off x="9144000" y="6403074"/>
            <a:ext cx="8628567" cy="1557757"/>
          </a:xfrm>
          <a:prstGeom prst="rect">
            <a:avLst/>
          </a:prstGeom>
        </p:spPr>
        <p:txBody>
          <a:bodyPr anchor="t" rtlCol="false" tIns="0" lIns="0" bIns="0" rIns="0">
            <a:spAutoFit/>
          </a:bodyPr>
          <a:lstStyle/>
          <a:p>
            <a:pPr algn="just">
              <a:lnSpc>
                <a:spcPts val="4257"/>
              </a:lnSpc>
            </a:pPr>
            <a:r>
              <a:rPr lang="en-US" sz="2838">
                <a:solidFill>
                  <a:srgbClr val="000000"/>
                </a:solidFill>
                <a:latin typeface="Canva Sans"/>
              </a:rPr>
              <a:t>1. Key Findings on AR Interfaces in HCI.</a:t>
            </a:r>
          </a:p>
          <a:p>
            <a:pPr algn="just">
              <a:lnSpc>
                <a:spcPts val="4257"/>
              </a:lnSpc>
            </a:pPr>
            <a:r>
              <a:rPr lang="en-US" sz="2838">
                <a:solidFill>
                  <a:srgbClr val="000000"/>
                </a:solidFill>
                <a:latin typeface="Canva Sans"/>
              </a:rPr>
              <a:t>2. Applications of AR Across Domains</a:t>
            </a:r>
          </a:p>
          <a:p>
            <a:pPr algn="just">
              <a:lnSpc>
                <a:spcPts val="4257"/>
              </a:lnSpc>
            </a:pPr>
            <a:r>
              <a:rPr lang="en-US" sz="2838">
                <a:solidFill>
                  <a:srgbClr val="000000"/>
                </a:solidFill>
                <a:latin typeface="Canva Sans"/>
              </a:rPr>
              <a:t>3. Understanding User Behaviors and Preferences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C45B9"/>
        </a:solidFill>
      </p:bgPr>
    </p:bg>
    <p:spTree>
      <p:nvGrpSpPr>
        <p:cNvPr id="1" name=""/>
        <p:cNvGrpSpPr/>
        <p:nvPr/>
      </p:nvGrpSpPr>
      <p:grpSpPr>
        <a:xfrm>
          <a:off x="0" y="0"/>
          <a:ext cx="0" cy="0"/>
          <a:chOff x="0" y="0"/>
          <a:chExt cx="0" cy="0"/>
        </a:xfrm>
      </p:grpSpPr>
      <p:sp>
        <p:nvSpPr>
          <p:cNvPr name="Freeform 2" id="2"/>
          <p:cNvSpPr/>
          <p:nvPr/>
        </p:nvSpPr>
        <p:spPr>
          <a:xfrm flipH="false" flipV="false" rot="0">
            <a:off x="342310" y="471390"/>
            <a:ext cx="7651414" cy="3728325"/>
          </a:xfrm>
          <a:custGeom>
            <a:avLst/>
            <a:gdLst/>
            <a:ahLst/>
            <a:cxnLst/>
            <a:rect r="r" b="b" t="t" l="l"/>
            <a:pathLst>
              <a:path h="3728325" w="7651414">
                <a:moveTo>
                  <a:pt x="0" y="0"/>
                </a:moveTo>
                <a:lnTo>
                  <a:pt x="7651414" y="0"/>
                </a:lnTo>
                <a:lnTo>
                  <a:pt x="7651414" y="3728326"/>
                </a:lnTo>
                <a:lnTo>
                  <a:pt x="0" y="37283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423590" y="0"/>
            <a:ext cx="897313" cy="1455817"/>
          </a:xfrm>
          <a:custGeom>
            <a:avLst/>
            <a:gdLst/>
            <a:ahLst/>
            <a:cxnLst/>
            <a:rect r="r" b="b" t="t" l="l"/>
            <a:pathLst>
              <a:path h="1455817" w="897313">
                <a:moveTo>
                  <a:pt x="0" y="0"/>
                </a:moveTo>
                <a:lnTo>
                  <a:pt x="897313" y="0"/>
                </a:lnTo>
                <a:lnTo>
                  <a:pt x="897313" y="1455817"/>
                </a:lnTo>
                <a:lnTo>
                  <a:pt x="0" y="14558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219901" y="0"/>
            <a:ext cx="10294276" cy="10392614"/>
            <a:chOff x="0" y="0"/>
            <a:chExt cx="1978574" cy="1997475"/>
          </a:xfrm>
        </p:grpSpPr>
        <p:sp>
          <p:nvSpPr>
            <p:cNvPr name="Freeform 5" id="5"/>
            <p:cNvSpPr/>
            <p:nvPr/>
          </p:nvSpPr>
          <p:spPr>
            <a:xfrm flipH="false" flipV="false" rot="0">
              <a:off x="0" y="0"/>
              <a:ext cx="1978574" cy="1997475"/>
            </a:xfrm>
            <a:custGeom>
              <a:avLst/>
              <a:gdLst/>
              <a:ahLst/>
              <a:cxnLst/>
              <a:rect r="r" b="b" t="t" l="l"/>
              <a:pathLst>
                <a:path h="1997475" w="1978574">
                  <a:moveTo>
                    <a:pt x="31587" y="0"/>
                  </a:moveTo>
                  <a:lnTo>
                    <a:pt x="1946988" y="0"/>
                  </a:lnTo>
                  <a:cubicBezTo>
                    <a:pt x="1955365" y="0"/>
                    <a:pt x="1963399" y="3328"/>
                    <a:pt x="1969323" y="9251"/>
                  </a:cubicBezTo>
                  <a:cubicBezTo>
                    <a:pt x="1975246" y="15175"/>
                    <a:pt x="1978574" y="23209"/>
                    <a:pt x="1978574" y="31587"/>
                  </a:cubicBezTo>
                  <a:lnTo>
                    <a:pt x="1978574" y="1965889"/>
                  </a:lnTo>
                  <a:cubicBezTo>
                    <a:pt x="1978574" y="1974266"/>
                    <a:pt x="1975246" y="1982300"/>
                    <a:pt x="1969323" y="1988223"/>
                  </a:cubicBezTo>
                  <a:cubicBezTo>
                    <a:pt x="1963399" y="1994147"/>
                    <a:pt x="1955365" y="1997475"/>
                    <a:pt x="1946988" y="1997475"/>
                  </a:cubicBezTo>
                  <a:lnTo>
                    <a:pt x="31587" y="1997475"/>
                  </a:lnTo>
                  <a:cubicBezTo>
                    <a:pt x="23209" y="1997475"/>
                    <a:pt x="15175" y="1994147"/>
                    <a:pt x="9251" y="1988223"/>
                  </a:cubicBezTo>
                  <a:cubicBezTo>
                    <a:pt x="3328" y="1982300"/>
                    <a:pt x="0" y="1974266"/>
                    <a:pt x="0" y="1965889"/>
                  </a:cubicBezTo>
                  <a:lnTo>
                    <a:pt x="0" y="31587"/>
                  </a:lnTo>
                  <a:cubicBezTo>
                    <a:pt x="0" y="23209"/>
                    <a:pt x="3328" y="15175"/>
                    <a:pt x="9251" y="9251"/>
                  </a:cubicBezTo>
                  <a:cubicBezTo>
                    <a:pt x="15175" y="3328"/>
                    <a:pt x="23209" y="0"/>
                    <a:pt x="31587" y="0"/>
                  </a:cubicBezTo>
                  <a:close/>
                </a:path>
              </a:pathLst>
            </a:custGeom>
            <a:solidFill>
              <a:srgbClr val="FFCE32"/>
            </a:solidFill>
          </p:spPr>
        </p:sp>
        <p:sp>
          <p:nvSpPr>
            <p:cNvPr name="TextBox 6" id="6"/>
            <p:cNvSpPr txBox="true"/>
            <p:nvPr/>
          </p:nvSpPr>
          <p:spPr>
            <a:xfrm>
              <a:off x="0" y="-57150"/>
              <a:ext cx="1978574" cy="2054625"/>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false" flipV="false" rot="-263126">
            <a:off x="-595450" y="7255223"/>
            <a:ext cx="4118476" cy="4006154"/>
          </a:xfrm>
          <a:custGeom>
            <a:avLst/>
            <a:gdLst/>
            <a:ahLst/>
            <a:cxnLst/>
            <a:rect r="r" b="b" t="t" l="l"/>
            <a:pathLst>
              <a:path h="4006154" w="4118476">
                <a:moveTo>
                  <a:pt x="0" y="0"/>
                </a:moveTo>
                <a:lnTo>
                  <a:pt x="4118476" y="0"/>
                </a:lnTo>
                <a:lnTo>
                  <a:pt x="4118476" y="4006154"/>
                </a:lnTo>
                <a:lnTo>
                  <a:pt x="0" y="40061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235011" y="4199716"/>
            <a:ext cx="4984890" cy="4114800"/>
          </a:xfrm>
          <a:custGeom>
            <a:avLst/>
            <a:gdLst/>
            <a:ahLst/>
            <a:cxnLst/>
            <a:rect r="r" b="b" t="t" l="l"/>
            <a:pathLst>
              <a:path h="4114800" w="4984890">
                <a:moveTo>
                  <a:pt x="0" y="0"/>
                </a:moveTo>
                <a:lnTo>
                  <a:pt x="4984890" y="0"/>
                </a:lnTo>
                <a:lnTo>
                  <a:pt x="498489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463788" y="1666206"/>
            <a:ext cx="5408459" cy="1931812"/>
          </a:xfrm>
          <a:prstGeom prst="rect">
            <a:avLst/>
          </a:prstGeom>
        </p:spPr>
        <p:txBody>
          <a:bodyPr anchor="t" rtlCol="false" tIns="0" lIns="0" bIns="0" rIns="0">
            <a:spAutoFit/>
          </a:bodyPr>
          <a:lstStyle/>
          <a:p>
            <a:pPr algn="ctr">
              <a:lnSpc>
                <a:spcPts val="5002"/>
              </a:lnSpc>
            </a:pPr>
            <a:r>
              <a:rPr lang="en-US" sz="5157">
                <a:solidFill>
                  <a:srgbClr val="000000"/>
                </a:solidFill>
                <a:latin typeface="BM Hanna"/>
              </a:rPr>
              <a:t>KEY FINDINGS ON AR INTERFACES IN HCI</a:t>
            </a:r>
          </a:p>
        </p:txBody>
      </p:sp>
      <p:sp>
        <p:nvSpPr>
          <p:cNvPr name="TextBox 10" id="10"/>
          <p:cNvSpPr txBox="true"/>
          <p:nvPr/>
        </p:nvSpPr>
        <p:spPr>
          <a:xfrm rot="0">
            <a:off x="8986696" y="234950"/>
            <a:ext cx="8760685" cy="10052050"/>
          </a:xfrm>
          <a:prstGeom prst="rect">
            <a:avLst/>
          </a:prstGeom>
        </p:spPr>
        <p:txBody>
          <a:bodyPr anchor="t" rtlCol="false" tIns="0" lIns="0" bIns="0" rIns="0">
            <a:spAutoFit/>
          </a:bodyPr>
          <a:lstStyle/>
          <a:p>
            <a:pPr marL="517123" indent="-258562" lvl="1">
              <a:lnSpc>
                <a:spcPts val="3353"/>
              </a:lnSpc>
              <a:buFont typeface="Arial"/>
              <a:buChar char="•"/>
            </a:pPr>
            <a:r>
              <a:rPr lang="en-US" sz="2395">
                <a:solidFill>
                  <a:srgbClr val="000000"/>
                </a:solidFill>
                <a:latin typeface="Canva Sans Bold"/>
              </a:rPr>
              <a:t>Hyungii Kim investigates how head-up augmented reality interfaces can be utilized in crash warning systems, providing valuable information on user satisfaction and practicality in safety-related uses.</a:t>
            </a:r>
          </a:p>
          <a:p>
            <a:pPr>
              <a:lnSpc>
                <a:spcPts val="3353"/>
              </a:lnSpc>
            </a:pPr>
          </a:p>
          <a:p>
            <a:pPr marL="517123" indent="-258562" lvl="1">
              <a:lnSpc>
                <a:spcPts val="3353"/>
              </a:lnSpc>
              <a:buFont typeface="Arial"/>
              <a:buChar char="•"/>
            </a:pPr>
            <a:r>
              <a:rPr lang="en-US" sz="2395">
                <a:solidFill>
                  <a:srgbClr val="000000"/>
                </a:solidFill>
                <a:latin typeface="Canva Sans Bold"/>
              </a:rPr>
              <a:t>Kangsoo Kim's research delves into how conflicts between physical and virtual elements in augmented reality impact user engagement, revealing challenges in the process.</a:t>
            </a:r>
          </a:p>
          <a:p>
            <a:pPr>
              <a:lnSpc>
                <a:spcPts val="3353"/>
              </a:lnSpc>
            </a:pPr>
          </a:p>
          <a:p>
            <a:pPr marL="517123" indent="-258562" lvl="1">
              <a:lnSpc>
                <a:spcPts val="3353"/>
              </a:lnSpc>
              <a:buFont typeface="Arial"/>
              <a:buChar char="•"/>
            </a:pPr>
            <a:r>
              <a:rPr lang="en-US" sz="2395">
                <a:solidFill>
                  <a:srgbClr val="000000"/>
                </a:solidFill>
                <a:latin typeface="Canva Sans Bold"/>
              </a:rPr>
              <a:t>Lingda Rong's research on navigating with AR on mobile devices delves into different ways of interacting and personal variations, offering useful perspectives on enhancing user-friendliness.</a:t>
            </a:r>
          </a:p>
          <a:p>
            <a:pPr>
              <a:lnSpc>
                <a:spcPts val="3353"/>
              </a:lnSpc>
            </a:pPr>
          </a:p>
          <a:p>
            <a:pPr marL="517123" indent="-258562" lvl="1">
              <a:lnSpc>
                <a:spcPts val="3353"/>
              </a:lnSpc>
              <a:buFont typeface="Arial"/>
              <a:buChar char="•"/>
            </a:pPr>
            <a:r>
              <a:rPr lang="en-US" sz="2395">
                <a:solidFill>
                  <a:srgbClr val="000000"/>
                </a:solidFill>
                <a:latin typeface="Canva Sans Bold"/>
              </a:rPr>
              <a:t>Andreas Riegler's examination of literature and an HCI workshop explore the potential applications of AR in upcoming transportation methods, providing perspectives on evolving patterns and advancements.</a:t>
            </a:r>
          </a:p>
          <a:p>
            <a:pPr>
              <a:lnSpc>
                <a:spcPts val="3353"/>
              </a:lnSpc>
            </a:pPr>
          </a:p>
          <a:p>
            <a:pPr marL="517123" indent="-258562" lvl="1">
              <a:lnSpc>
                <a:spcPts val="3353"/>
              </a:lnSpc>
              <a:buFont typeface="Arial"/>
              <a:buChar char="•"/>
            </a:pPr>
            <a:r>
              <a:rPr lang="en-US" sz="2395">
                <a:solidFill>
                  <a:srgbClr val="000000"/>
                </a:solidFill>
                <a:latin typeface="Canva Sans Bold"/>
              </a:rPr>
              <a:t>Christos Papakostas' study on a mobile AR training system focuses on personalized learning experiences, highlighting the effectiveness of tailored AR content.</a:t>
            </a:r>
          </a:p>
          <a:p>
            <a:pPr>
              <a:lnSpc>
                <a:spcPts val="3353"/>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C45B9"/>
        </a:solidFill>
      </p:bgPr>
    </p:bg>
    <p:spTree>
      <p:nvGrpSpPr>
        <p:cNvPr id="1" name=""/>
        <p:cNvGrpSpPr/>
        <p:nvPr/>
      </p:nvGrpSpPr>
      <p:grpSpPr>
        <a:xfrm>
          <a:off x="0" y="0"/>
          <a:ext cx="0" cy="0"/>
          <a:chOff x="0" y="0"/>
          <a:chExt cx="0" cy="0"/>
        </a:xfrm>
      </p:grpSpPr>
      <p:sp>
        <p:nvSpPr>
          <p:cNvPr name="Freeform 2" id="2"/>
          <p:cNvSpPr/>
          <p:nvPr/>
        </p:nvSpPr>
        <p:spPr>
          <a:xfrm flipH="false" flipV="false" rot="0">
            <a:off x="342310" y="471390"/>
            <a:ext cx="7651414" cy="3728325"/>
          </a:xfrm>
          <a:custGeom>
            <a:avLst/>
            <a:gdLst/>
            <a:ahLst/>
            <a:cxnLst/>
            <a:rect r="r" b="b" t="t" l="l"/>
            <a:pathLst>
              <a:path h="3728325" w="7651414">
                <a:moveTo>
                  <a:pt x="0" y="0"/>
                </a:moveTo>
                <a:lnTo>
                  <a:pt x="7651414" y="0"/>
                </a:lnTo>
                <a:lnTo>
                  <a:pt x="7651414" y="3728326"/>
                </a:lnTo>
                <a:lnTo>
                  <a:pt x="0" y="37283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423590" y="0"/>
            <a:ext cx="897313" cy="1455817"/>
          </a:xfrm>
          <a:custGeom>
            <a:avLst/>
            <a:gdLst/>
            <a:ahLst/>
            <a:cxnLst/>
            <a:rect r="r" b="b" t="t" l="l"/>
            <a:pathLst>
              <a:path h="1455817" w="897313">
                <a:moveTo>
                  <a:pt x="0" y="0"/>
                </a:moveTo>
                <a:lnTo>
                  <a:pt x="897313" y="0"/>
                </a:lnTo>
                <a:lnTo>
                  <a:pt x="897313" y="1455817"/>
                </a:lnTo>
                <a:lnTo>
                  <a:pt x="0" y="14558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219901" y="0"/>
            <a:ext cx="10294276" cy="10392614"/>
            <a:chOff x="0" y="0"/>
            <a:chExt cx="1978574" cy="1997475"/>
          </a:xfrm>
        </p:grpSpPr>
        <p:sp>
          <p:nvSpPr>
            <p:cNvPr name="Freeform 5" id="5"/>
            <p:cNvSpPr/>
            <p:nvPr/>
          </p:nvSpPr>
          <p:spPr>
            <a:xfrm flipH="false" flipV="false" rot="0">
              <a:off x="0" y="0"/>
              <a:ext cx="1978574" cy="1997475"/>
            </a:xfrm>
            <a:custGeom>
              <a:avLst/>
              <a:gdLst/>
              <a:ahLst/>
              <a:cxnLst/>
              <a:rect r="r" b="b" t="t" l="l"/>
              <a:pathLst>
                <a:path h="1997475" w="1978574">
                  <a:moveTo>
                    <a:pt x="31587" y="0"/>
                  </a:moveTo>
                  <a:lnTo>
                    <a:pt x="1946988" y="0"/>
                  </a:lnTo>
                  <a:cubicBezTo>
                    <a:pt x="1955365" y="0"/>
                    <a:pt x="1963399" y="3328"/>
                    <a:pt x="1969323" y="9251"/>
                  </a:cubicBezTo>
                  <a:cubicBezTo>
                    <a:pt x="1975246" y="15175"/>
                    <a:pt x="1978574" y="23209"/>
                    <a:pt x="1978574" y="31587"/>
                  </a:cubicBezTo>
                  <a:lnTo>
                    <a:pt x="1978574" y="1965889"/>
                  </a:lnTo>
                  <a:cubicBezTo>
                    <a:pt x="1978574" y="1974266"/>
                    <a:pt x="1975246" y="1982300"/>
                    <a:pt x="1969323" y="1988223"/>
                  </a:cubicBezTo>
                  <a:cubicBezTo>
                    <a:pt x="1963399" y="1994147"/>
                    <a:pt x="1955365" y="1997475"/>
                    <a:pt x="1946988" y="1997475"/>
                  </a:cubicBezTo>
                  <a:lnTo>
                    <a:pt x="31587" y="1997475"/>
                  </a:lnTo>
                  <a:cubicBezTo>
                    <a:pt x="23209" y="1997475"/>
                    <a:pt x="15175" y="1994147"/>
                    <a:pt x="9251" y="1988223"/>
                  </a:cubicBezTo>
                  <a:cubicBezTo>
                    <a:pt x="3328" y="1982300"/>
                    <a:pt x="0" y="1974266"/>
                    <a:pt x="0" y="1965889"/>
                  </a:cubicBezTo>
                  <a:lnTo>
                    <a:pt x="0" y="31587"/>
                  </a:lnTo>
                  <a:cubicBezTo>
                    <a:pt x="0" y="23209"/>
                    <a:pt x="3328" y="15175"/>
                    <a:pt x="9251" y="9251"/>
                  </a:cubicBezTo>
                  <a:cubicBezTo>
                    <a:pt x="15175" y="3328"/>
                    <a:pt x="23209" y="0"/>
                    <a:pt x="31587" y="0"/>
                  </a:cubicBezTo>
                  <a:close/>
                </a:path>
              </a:pathLst>
            </a:custGeom>
            <a:solidFill>
              <a:srgbClr val="FFCE32"/>
            </a:solidFill>
          </p:spPr>
        </p:sp>
        <p:sp>
          <p:nvSpPr>
            <p:cNvPr name="TextBox 6" id="6"/>
            <p:cNvSpPr txBox="true"/>
            <p:nvPr/>
          </p:nvSpPr>
          <p:spPr>
            <a:xfrm>
              <a:off x="0" y="-57150"/>
              <a:ext cx="1978574" cy="2054625"/>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false" flipV="false" rot="0">
            <a:off x="171155" y="4511684"/>
            <a:ext cx="7993724" cy="5180829"/>
          </a:xfrm>
          <a:custGeom>
            <a:avLst/>
            <a:gdLst/>
            <a:ahLst/>
            <a:cxnLst/>
            <a:rect r="r" b="b" t="t" l="l"/>
            <a:pathLst>
              <a:path h="5180829" w="7993724">
                <a:moveTo>
                  <a:pt x="0" y="0"/>
                </a:moveTo>
                <a:lnTo>
                  <a:pt x="7993724" y="0"/>
                </a:lnTo>
                <a:lnTo>
                  <a:pt x="7993724" y="5180829"/>
                </a:lnTo>
                <a:lnTo>
                  <a:pt x="0" y="5180829"/>
                </a:lnTo>
                <a:lnTo>
                  <a:pt x="0" y="0"/>
                </a:lnTo>
                <a:close/>
              </a:path>
            </a:pathLst>
          </a:custGeom>
          <a:blipFill>
            <a:blip r:embed="rId6"/>
            <a:stretch>
              <a:fillRect l="0" t="0" r="-8330" b="0"/>
            </a:stretch>
          </a:blipFill>
        </p:spPr>
      </p:sp>
      <p:sp>
        <p:nvSpPr>
          <p:cNvPr name="TextBox 8" id="8"/>
          <p:cNvSpPr txBox="true"/>
          <p:nvPr/>
        </p:nvSpPr>
        <p:spPr>
          <a:xfrm rot="0">
            <a:off x="1463788" y="1422034"/>
            <a:ext cx="5408459" cy="1931812"/>
          </a:xfrm>
          <a:prstGeom prst="rect">
            <a:avLst/>
          </a:prstGeom>
        </p:spPr>
        <p:txBody>
          <a:bodyPr anchor="t" rtlCol="false" tIns="0" lIns="0" bIns="0" rIns="0">
            <a:spAutoFit/>
          </a:bodyPr>
          <a:lstStyle/>
          <a:p>
            <a:pPr algn="ctr">
              <a:lnSpc>
                <a:spcPts val="5002"/>
              </a:lnSpc>
            </a:pPr>
            <a:r>
              <a:rPr lang="en-US" sz="5157">
                <a:solidFill>
                  <a:srgbClr val="000000"/>
                </a:solidFill>
                <a:latin typeface="BM Hanna"/>
              </a:rPr>
              <a:t>APPLICATIONS OF AR ACROSS DOMAINS</a:t>
            </a:r>
          </a:p>
        </p:txBody>
      </p:sp>
      <p:sp>
        <p:nvSpPr>
          <p:cNvPr name="TextBox 9" id="9"/>
          <p:cNvSpPr txBox="true"/>
          <p:nvPr/>
        </p:nvSpPr>
        <p:spPr>
          <a:xfrm rot="0">
            <a:off x="8795039" y="751205"/>
            <a:ext cx="9144000" cy="8727440"/>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000000"/>
                </a:solidFill>
                <a:latin typeface="Canva Sans Bold"/>
              </a:rPr>
              <a:t>Safety is improved by utilizing AR interfaces in crash warning systems to increase situational awareness and enhance user response times.</a:t>
            </a:r>
          </a:p>
          <a:p>
            <a:pPr>
              <a:lnSpc>
                <a:spcPts val="4059"/>
              </a:lnSpc>
            </a:pPr>
          </a:p>
          <a:p>
            <a:pPr marL="626107" indent="-313054" lvl="1">
              <a:lnSpc>
                <a:spcPts val="4059"/>
              </a:lnSpc>
              <a:buFont typeface="Arial"/>
              <a:buChar char="•"/>
            </a:pPr>
            <a:r>
              <a:rPr lang="en-US" sz="2899">
                <a:solidFill>
                  <a:srgbClr val="000000"/>
                </a:solidFill>
                <a:latin typeface="Canva Sans Bold"/>
              </a:rPr>
              <a:t>Education:</a:t>
            </a:r>
            <a:r>
              <a:rPr lang="en-US" sz="2899">
                <a:solidFill>
                  <a:srgbClr val="000000"/>
                </a:solidFill>
                <a:latin typeface="Canva Sans"/>
              </a:rPr>
              <a:t> Augmented Reality is used to develop interactive learning experiences, enabling improved comprehension and involvement for students.</a:t>
            </a:r>
          </a:p>
          <a:p>
            <a:pPr>
              <a:lnSpc>
                <a:spcPts val="4059"/>
              </a:lnSpc>
            </a:pPr>
          </a:p>
          <a:p>
            <a:pPr marL="626107" indent="-313054" lvl="1">
              <a:lnSpc>
                <a:spcPts val="4059"/>
              </a:lnSpc>
              <a:buFont typeface="Arial"/>
              <a:buChar char="•"/>
            </a:pPr>
            <a:r>
              <a:rPr lang="en-US" sz="2899">
                <a:solidFill>
                  <a:srgbClr val="000000"/>
                </a:solidFill>
                <a:latin typeface="Canva Sans Bold"/>
              </a:rPr>
              <a:t>Mobile AR navigation systems offer users relevant information about their environment, improving functionality and user satisfaction.</a:t>
            </a:r>
          </a:p>
          <a:p>
            <a:pPr>
              <a:lnSpc>
                <a:spcPts val="4059"/>
              </a:lnSpc>
            </a:pPr>
          </a:p>
          <a:p>
            <a:pPr marL="626107" indent="-313054" lvl="1">
              <a:lnSpc>
                <a:spcPts val="4059"/>
              </a:lnSpc>
              <a:buFont typeface="Arial"/>
              <a:buChar char="•"/>
            </a:pPr>
            <a:r>
              <a:rPr lang="en-US" sz="2899">
                <a:solidFill>
                  <a:srgbClr val="000000"/>
                </a:solidFill>
                <a:latin typeface="Canva Sans Bold"/>
              </a:rPr>
              <a:t>Instruction: </a:t>
            </a:r>
            <a:r>
              <a:rPr lang="en-US" sz="2899">
                <a:solidFill>
                  <a:srgbClr val="000000"/>
                </a:solidFill>
                <a:latin typeface="Canva Sans"/>
              </a:rPr>
              <a:t>AR is utilized to provide customized instruction experiences, giving instant guidance and feedback to individuals in different fields.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C45B9"/>
        </a:solidFill>
      </p:bgPr>
    </p:bg>
    <p:spTree>
      <p:nvGrpSpPr>
        <p:cNvPr id="1" name=""/>
        <p:cNvGrpSpPr/>
        <p:nvPr/>
      </p:nvGrpSpPr>
      <p:grpSpPr>
        <a:xfrm>
          <a:off x="0" y="0"/>
          <a:ext cx="0" cy="0"/>
          <a:chOff x="0" y="0"/>
          <a:chExt cx="0" cy="0"/>
        </a:xfrm>
      </p:grpSpPr>
      <p:sp>
        <p:nvSpPr>
          <p:cNvPr name="Freeform 2" id="2"/>
          <p:cNvSpPr/>
          <p:nvPr/>
        </p:nvSpPr>
        <p:spPr>
          <a:xfrm flipH="false" flipV="false" rot="0">
            <a:off x="5873265" y="4199716"/>
            <a:ext cx="4988860" cy="5128735"/>
          </a:xfrm>
          <a:custGeom>
            <a:avLst/>
            <a:gdLst/>
            <a:ahLst/>
            <a:cxnLst/>
            <a:rect r="r" b="b" t="t" l="l"/>
            <a:pathLst>
              <a:path h="5128735" w="4988860">
                <a:moveTo>
                  <a:pt x="0" y="0"/>
                </a:moveTo>
                <a:lnTo>
                  <a:pt x="4988861" y="0"/>
                </a:lnTo>
                <a:lnTo>
                  <a:pt x="4988861" y="5128734"/>
                </a:lnTo>
                <a:lnTo>
                  <a:pt x="0" y="5128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2310" y="471390"/>
            <a:ext cx="7651414" cy="3728325"/>
          </a:xfrm>
          <a:custGeom>
            <a:avLst/>
            <a:gdLst/>
            <a:ahLst/>
            <a:cxnLst/>
            <a:rect r="r" b="b" t="t" l="l"/>
            <a:pathLst>
              <a:path h="3728325" w="7651414">
                <a:moveTo>
                  <a:pt x="0" y="0"/>
                </a:moveTo>
                <a:lnTo>
                  <a:pt x="7651414" y="0"/>
                </a:lnTo>
                <a:lnTo>
                  <a:pt x="7651414" y="3728326"/>
                </a:lnTo>
                <a:lnTo>
                  <a:pt x="0" y="3728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423590" y="0"/>
            <a:ext cx="897313" cy="1455817"/>
          </a:xfrm>
          <a:custGeom>
            <a:avLst/>
            <a:gdLst/>
            <a:ahLst/>
            <a:cxnLst/>
            <a:rect r="r" b="b" t="t" l="l"/>
            <a:pathLst>
              <a:path h="1455817" w="897313">
                <a:moveTo>
                  <a:pt x="0" y="0"/>
                </a:moveTo>
                <a:lnTo>
                  <a:pt x="897313" y="0"/>
                </a:lnTo>
                <a:lnTo>
                  <a:pt x="897313" y="1455817"/>
                </a:lnTo>
                <a:lnTo>
                  <a:pt x="0" y="14558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8219901" y="0"/>
            <a:ext cx="10294276" cy="10392614"/>
            <a:chOff x="0" y="0"/>
            <a:chExt cx="1978574" cy="1997475"/>
          </a:xfrm>
        </p:grpSpPr>
        <p:sp>
          <p:nvSpPr>
            <p:cNvPr name="Freeform 6" id="6"/>
            <p:cNvSpPr/>
            <p:nvPr/>
          </p:nvSpPr>
          <p:spPr>
            <a:xfrm flipH="false" flipV="false" rot="0">
              <a:off x="0" y="0"/>
              <a:ext cx="1978574" cy="1997475"/>
            </a:xfrm>
            <a:custGeom>
              <a:avLst/>
              <a:gdLst/>
              <a:ahLst/>
              <a:cxnLst/>
              <a:rect r="r" b="b" t="t" l="l"/>
              <a:pathLst>
                <a:path h="1997475" w="1978574">
                  <a:moveTo>
                    <a:pt x="31587" y="0"/>
                  </a:moveTo>
                  <a:lnTo>
                    <a:pt x="1946988" y="0"/>
                  </a:lnTo>
                  <a:cubicBezTo>
                    <a:pt x="1955365" y="0"/>
                    <a:pt x="1963399" y="3328"/>
                    <a:pt x="1969323" y="9251"/>
                  </a:cubicBezTo>
                  <a:cubicBezTo>
                    <a:pt x="1975246" y="15175"/>
                    <a:pt x="1978574" y="23209"/>
                    <a:pt x="1978574" y="31587"/>
                  </a:cubicBezTo>
                  <a:lnTo>
                    <a:pt x="1978574" y="1965889"/>
                  </a:lnTo>
                  <a:cubicBezTo>
                    <a:pt x="1978574" y="1974266"/>
                    <a:pt x="1975246" y="1982300"/>
                    <a:pt x="1969323" y="1988223"/>
                  </a:cubicBezTo>
                  <a:cubicBezTo>
                    <a:pt x="1963399" y="1994147"/>
                    <a:pt x="1955365" y="1997475"/>
                    <a:pt x="1946988" y="1997475"/>
                  </a:cubicBezTo>
                  <a:lnTo>
                    <a:pt x="31587" y="1997475"/>
                  </a:lnTo>
                  <a:cubicBezTo>
                    <a:pt x="23209" y="1997475"/>
                    <a:pt x="15175" y="1994147"/>
                    <a:pt x="9251" y="1988223"/>
                  </a:cubicBezTo>
                  <a:cubicBezTo>
                    <a:pt x="3328" y="1982300"/>
                    <a:pt x="0" y="1974266"/>
                    <a:pt x="0" y="1965889"/>
                  </a:cubicBezTo>
                  <a:lnTo>
                    <a:pt x="0" y="31587"/>
                  </a:lnTo>
                  <a:cubicBezTo>
                    <a:pt x="0" y="23209"/>
                    <a:pt x="3328" y="15175"/>
                    <a:pt x="9251" y="9251"/>
                  </a:cubicBezTo>
                  <a:cubicBezTo>
                    <a:pt x="15175" y="3328"/>
                    <a:pt x="23209" y="0"/>
                    <a:pt x="31587" y="0"/>
                  </a:cubicBezTo>
                  <a:close/>
                </a:path>
              </a:pathLst>
            </a:custGeom>
            <a:solidFill>
              <a:srgbClr val="FFCE32"/>
            </a:solidFill>
          </p:spPr>
        </p:sp>
        <p:sp>
          <p:nvSpPr>
            <p:cNvPr name="TextBox 7" id="7"/>
            <p:cNvSpPr txBox="true"/>
            <p:nvPr/>
          </p:nvSpPr>
          <p:spPr>
            <a:xfrm>
              <a:off x="0" y="-57150"/>
              <a:ext cx="1978574" cy="2054625"/>
            </a:xfrm>
            <a:prstGeom prst="rect">
              <a:avLst/>
            </a:prstGeom>
          </p:spPr>
          <p:txBody>
            <a:bodyPr anchor="ctr" rtlCol="false" tIns="50800" lIns="50800" bIns="50800" rIns="50800"/>
            <a:lstStyle/>
            <a:p>
              <a:pPr algn="ctr">
                <a:lnSpc>
                  <a:spcPts val="3499"/>
                </a:lnSpc>
              </a:pPr>
            </a:p>
          </p:txBody>
        </p:sp>
      </p:grpSp>
      <p:sp>
        <p:nvSpPr>
          <p:cNvPr name="Freeform 8" id="8"/>
          <p:cNvSpPr/>
          <p:nvPr/>
        </p:nvSpPr>
        <p:spPr>
          <a:xfrm flipH="false" flipV="false" rot="0">
            <a:off x="0" y="6169856"/>
            <a:ext cx="4721034" cy="4117144"/>
          </a:xfrm>
          <a:custGeom>
            <a:avLst/>
            <a:gdLst/>
            <a:ahLst/>
            <a:cxnLst/>
            <a:rect r="r" b="b" t="t" l="l"/>
            <a:pathLst>
              <a:path h="4117144" w="4721034">
                <a:moveTo>
                  <a:pt x="0" y="0"/>
                </a:moveTo>
                <a:lnTo>
                  <a:pt x="4721034" y="0"/>
                </a:lnTo>
                <a:lnTo>
                  <a:pt x="4721034" y="4117144"/>
                </a:lnTo>
                <a:lnTo>
                  <a:pt x="0" y="41171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463788" y="1551067"/>
            <a:ext cx="5408459" cy="1755282"/>
          </a:xfrm>
          <a:prstGeom prst="rect">
            <a:avLst/>
          </a:prstGeom>
        </p:spPr>
        <p:txBody>
          <a:bodyPr anchor="t" rtlCol="false" tIns="0" lIns="0" bIns="0" rIns="0">
            <a:spAutoFit/>
          </a:bodyPr>
          <a:lstStyle/>
          <a:p>
            <a:pPr algn="ctr">
              <a:lnSpc>
                <a:spcPts val="4517"/>
              </a:lnSpc>
            </a:pPr>
            <a:r>
              <a:rPr lang="en-US" sz="4657">
                <a:solidFill>
                  <a:srgbClr val="000000"/>
                </a:solidFill>
                <a:latin typeface="BM Hanna"/>
              </a:rPr>
              <a:t>UNDERSTANDING USER BEHAVIORS AND PREFERENCES</a:t>
            </a:r>
          </a:p>
        </p:txBody>
      </p:sp>
      <p:sp>
        <p:nvSpPr>
          <p:cNvPr name="TextBox 10" id="10"/>
          <p:cNvSpPr txBox="true"/>
          <p:nvPr/>
        </p:nvSpPr>
        <p:spPr>
          <a:xfrm rot="0">
            <a:off x="8795039" y="981075"/>
            <a:ext cx="9144000" cy="8112760"/>
          </a:xfrm>
          <a:prstGeom prst="rect">
            <a:avLst/>
          </a:prstGeom>
        </p:spPr>
        <p:txBody>
          <a:bodyPr anchor="t" rtlCol="false" tIns="0" lIns="0" bIns="0" rIns="0">
            <a:spAutoFit/>
          </a:bodyPr>
          <a:lstStyle/>
          <a:p>
            <a:pPr marL="669286" indent="-334643" lvl="1">
              <a:lnSpc>
                <a:spcPts val="4339"/>
              </a:lnSpc>
              <a:buFont typeface="Arial"/>
              <a:buChar char="•"/>
            </a:pPr>
            <a:r>
              <a:rPr lang="en-US" sz="3099">
                <a:solidFill>
                  <a:srgbClr val="000000"/>
                </a:solidFill>
                <a:latin typeface="Canva Sans Bold"/>
              </a:rPr>
              <a:t>User research highlights the significance of taking into account personal variations and choices when creating efficient AR interfaces.</a:t>
            </a:r>
          </a:p>
          <a:p>
            <a:pPr>
              <a:lnSpc>
                <a:spcPts val="4339"/>
              </a:lnSpc>
            </a:pPr>
          </a:p>
          <a:p>
            <a:pPr marL="669286" indent="-334643" lvl="1">
              <a:lnSpc>
                <a:spcPts val="4339"/>
              </a:lnSpc>
              <a:buFont typeface="Arial"/>
              <a:buChar char="•"/>
            </a:pPr>
            <a:r>
              <a:rPr lang="en-US" sz="3099">
                <a:solidFill>
                  <a:srgbClr val="000000"/>
                </a:solidFill>
                <a:latin typeface="Canva Sans Bold"/>
              </a:rPr>
              <a:t>Information gained from research guides the design process, ensuring that AR systems are easy to use, interesting, and cater to a variety of user groups.</a:t>
            </a:r>
          </a:p>
          <a:p>
            <a:pPr>
              <a:lnSpc>
                <a:spcPts val="4339"/>
              </a:lnSpc>
            </a:pPr>
          </a:p>
          <a:p>
            <a:pPr marL="669286" indent="-334643" lvl="1">
              <a:lnSpc>
                <a:spcPts val="4339"/>
              </a:lnSpc>
              <a:buFont typeface="Arial"/>
              <a:buChar char="•"/>
            </a:pPr>
            <a:r>
              <a:rPr lang="en-US" sz="3099">
                <a:solidFill>
                  <a:srgbClr val="000000"/>
                </a:solidFill>
                <a:latin typeface="Canva Sans Bold"/>
              </a:rPr>
              <a:t>By comprehending the ways in which users engage with AR interfaces, designers can develop user-centered designs that improve the overall user experience and usability.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14230662" y="5938221"/>
            <a:ext cx="4545747" cy="4864126"/>
          </a:xfrm>
          <a:custGeom>
            <a:avLst/>
            <a:gdLst/>
            <a:ahLst/>
            <a:cxnLst/>
            <a:rect r="r" b="b" t="t" l="l"/>
            <a:pathLst>
              <a:path h="4864126" w="4545747">
                <a:moveTo>
                  <a:pt x="0" y="0"/>
                </a:moveTo>
                <a:lnTo>
                  <a:pt x="4545747" y="0"/>
                </a:lnTo>
                <a:lnTo>
                  <a:pt x="4545747" y="4864126"/>
                </a:lnTo>
                <a:lnTo>
                  <a:pt x="0" y="48641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67707">
            <a:off x="-1222503" y="-339746"/>
            <a:ext cx="3978551" cy="4438545"/>
          </a:xfrm>
          <a:custGeom>
            <a:avLst/>
            <a:gdLst/>
            <a:ahLst/>
            <a:cxnLst/>
            <a:rect r="r" b="b" t="t" l="l"/>
            <a:pathLst>
              <a:path h="4438545" w="3978551">
                <a:moveTo>
                  <a:pt x="0" y="0"/>
                </a:moveTo>
                <a:lnTo>
                  <a:pt x="3978551" y="0"/>
                </a:lnTo>
                <a:lnTo>
                  <a:pt x="3978551" y="4438546"/>
                </a:lnTo>
                <a:lnTo>
                  <a:pt x="0" y="44385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515924" y="-305796"/>
            <a:ext cx="5081512" cy="4444014"/>
          </a:xfrm>
          <a:custGeom>
            <a:avLst/>
            <a:gdLst/>
            <a:ahLst/>
            <a:cxnLst/>
            <a:rect r="r" b="b" t="t" l="l"/>
            <a:pathLst>
              <a:path h="4444014" w="5081512">
                <a:moveTo>
                  <a:pt x="0" y="0"/>
                </a:moveTo>
                <a:lnTo>
                  <a:pt x="5081512" y="0"/>
                </a:lnTo>
                <a:lnTo>
                  <a:pt x="5081512" y="4444014"/>
                </a:lnTo>
                <a:lnTo>
                  <a:pt x="0" y="44440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794923" y="563944"/>
            <a:ext cx="10173324" cy="1174357"/>
          </a:xfrm>
          <a:prstGeom prst="rect">
            <a:avLst/>
          </a:prstGeom>
        </p:spPr>
        <p:txBody>
          <a:bodyPr anchor="t" rtlCol="false" tIns="0" lIns="0" bIns="0" rIns="0">
            <a:spAutoFit/>
          </a:bodyPr>
          <a:lstStyle/>
          <a:p>
            <a:pPr algn="ctr">
              <a:lnSpc>
                <a:spcPts val="8632"/>
              </a:lnSpc>
            </a:pPr>
            <a:r>
              <a:rPr lang="en-US" sz="8899">
                <a:solidFill>
                  <a:srgbClr val="FFFFFF"/>
                </a:solidFill>
                <a:latin typeface="BM Hanna"/>
              </a:rPr>
              <a:t>METHODOLOGY</a:t>
            </a:r>
          </a:p>
        </p:txBody>
      </p:sp>
      <p:sp>
        <p:nvSpPr>
          <p:cNvPr name="Freeform 7" id="7"/>
          <p:cNvSpPr/>
          <p:nvPr/>
        </p:nvSpPr>
        <p:spPr>
          <a:xfrm flipH="false" flipV="false" rot="0">
            <a:off x="1893236" y="2640233"/>
            <a:ext cx="6909487" cy="3366805"/>
          </a:xfrm>
          <a:custGeom>
            <a:avLst/>
            <a:gdLst/>
            <a:ahLst/>
            <a:cxnLst/>
            <a:rect r="r" b="b" t="t" l="l"/>
            <a:pathLst>
              <a:path h="3366805" w="6909487">
                <a:moveTo>
                  <a:pt x="0" y="0"/>
                </a:moveTo>
                <a:lnTo>
                  <a:pt x="6909487" y="0"/>
                </a:lnTo>
                <a:lnTo>
                  <a:pt x="6909487" y="3366804"/>
                </a:lnTo>
                <a:lnTo>
                  <a:pt x="0" y="33668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9485277" y="2640233"/>
            <a:ext cx="6909487" cy="3366805"/>
          </a:xfrm>
          <a:custGeom>
            <a:avLst/>
            <a:gdLst/>
            <a:ahLst/>
            <a:cxnLst/>
            <a:rect r="r" b="b" t="t" l="l"/>
            <a:pathLst>
              <a:path h="3366805" w="6909487">
                <a:moveTo>
                  <a:pt x="0" y="0"/>
                </a:moveTo>
                <a:lnTo>
                  <a:pt x="6909487" y="0"/>
                </a:lnTo>
                <a:lnTo>
                  <a:pt x="6909487" y="3366804"/>
                </a:lnTo>
                <a:lnTo>
                  <a:pt x="0" y="33668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2905969" y="3729352"/>
            <a:ext cx="4884022" cy="1293342"/>
          </a:xfrm>
          <a:prstGeom prst="rect">
            <a:avLst/>
          </a:prstGeom>
        </p:spPr>
        <p:txBody>
          <a:bodyPr anchor="t" rtlCol="false" tIns="0" lIns="0" bIns="0" rIns="0">
            <a:spAutoFit/>
          </a:bodyPr>
          <a:lstStyle/>
          <a:p>
            <a:pPr algn="ctr">
              <a:lnSpc>
                <a:spcPts val="4955"/>
              </a:lnSpc>
            </a:pPr>
            <a:r>
              <a:rPr lang="en-US" sz="5108">
                <a:solidFill>
                  <a:srgbClr val="000000"/>
                </a:solidFill>
                <a:latin typeface="BM Hanna"/>
              </a:rPr>
              <a:t>RESEARCH APPROACH</a:t>
            </a:r>
          </a:p>
        </p:txBody>
      </p:sp>
      <p:sp>
        <p:nvSpPr>
          <p:cNvPr name="Freeform 10" id="10"/>
          <p:cNvSpPr/>
          <p:nvPr/>
        </p:nvSpPr>
        <p:spPr>
          <a:xfrm flipH="false" flipV="false" rot="0">
            <a:off x="5347980" y="6215144"/>
            <a:ext cx="6909487" cy="3366805"/>
          </a:xfrm>
          <a:custGeom>
            <a:avLst/>
            <a:gdLst/>
            <a:ahLst/>
            <a:cxnLst/>
            <a:rect r="r" b="b" t="t" l="l"/>
            <a:pathLst>
              <a:path h="3366805" w="6909487">
                <a:moveTo>
                  <a:pt x="0" y="0"/>
                </a:moveTo>
                <a:lnTo>
                  <a:pt x="6909487" y="0"/>
                </a:lnTo>
                <a:lnTo>
                  <a:pt x="6909487" y="3366805"/>
                </a:lnTo>
                <a:lnTo>
                  <a:pt x="0" y="33668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6360712" y="7089714"/>
            <a:ext cx="4884022" cy="1917791"/>
          </a:xfrm>
          <a:prstGeom prst="rect">
            <a:avLst/>
          </a:prstGeom>
        </p:spPr>
        <p:txBody>
          <a:bodyPr anchor="t" rtlCol="false" tIns="0" lIns="0" bIns="0" rIns="0">
            <a:spAutoFit/>
          </a:bodyPr>
          <a:lstStyle/>
          <a:p>
            <a:pPr algn="ctr">
              <a:lnSpc>
                <a:spcPts val="4955"/>
              </a:lnSpc>
            </a:pPr>
            <a:r>
              <a:rPr lang="en-US" sz="5108">
                <a:solidFill>
                  <a:srgbClr val="000000"/>
                </a:solidFill>
                <a:latin typeface="BM Hanna"/>
              </a:rPr>
              <a:t>PARTICIPANT SELECTION CRITERIA</a:t>
            </a:r>
          </a:p>
        </p:txBody>
      </p:sp>
      <p:sp>
        <p:nvSpPr>
          <p:cNvPr name="TextBox 12" id="12"/>
          <p:cNvSpPr txBox="true"/>
          <p:nvPr/>
        </p:nvSpPr>
        <p:spPr>
          <a:xfrm rot="0">
            <a:off x="10195516" y="3417127"/>
            <a:ext cx="5489009" cy="1917791"/>
          </a:xfrm>
          <a:prstGeom prst="rect">
            <a:avLst/>
          </a:prstGeom>
        </p:spPr>
        <p:txBody>
          <a:bodyPr anchor="t" rtlCol="false" tIns="0" lIns="0" bIns="0" rIns="0">
            <a:spAutoFit/>
          </a:bodyPr>
          <a:lstStyle/>
          <a:p>
            <a:pPr algn="ctr">
              <a:lnSpc>
                <a:spcPts val="4955"/>
              </a:lnSpc>
            </a:pPr>
            <a:r>
              <a:rPr lang="en-US" sz="5108">
                <a:solidFill>
                  <a:srgbClr val="000000"/>
                </a:solidFill>
                <a:latin typeface="BM Hanna"/>
              </a:rPr>
              <a:t>DATA COLLECTION METHODS</a:t>
            </a:r>
          </a:p>
        </p:txBody>
      </p:sp>
      <p:sp>
        <p:nvSpPr>
          <p:cNvPr name="Freeform 13" id="13"/>
          <p:cNvSpPr/>
          <p:nvPr/>
        </p:nvSpPr>
        <p:spPr>
          <a:xfrm flipH="false" flipV="false" rot="0">
            <a:off x="335153" y="5501478"/>
            <a:ext cx="4952068" cy="4989489"/>
          </a:xfrm>
          <a:custGeom>
            <a:avLst/>
            <a:gdLst/>
            <a:ahLst/>
            <a:cxnLst/>
            <a:rect r="r" b="b" t="t" l="l"/>
            <a:pathLst>
              <a:path h="4989489" w="4952068">
                <a:moveTo>
                  <a:pt x="0" y="0"/>
                </a:moveTo>
                <a:lnTo>
                  <a:pt x="4952068" y="0"/>
                </a:lnTo>
                <a:lnTo>
                  <a:pt x="4952068" y="4989489"/>
                </a:lnTo>
                <a:lnTo>
                  <a:pt x="0" y="498948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7384839" y="2214551"/>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15085280" y="2214551"/>
            <a:ext cx="810304" cy="1314652"/>
          </a:xfrm>
          <a:custGeom>
            <a:avLst/>
            <a:gdLst/>
            <a:ahLst/>
            <a:cxnLst/>
            <a:rect r="r" b="b" t="t" l="l"/>
            <a:pathLst>
              <a:path h="1314652" w="810304">
                <a:moveTo>
                  <a:pt x="0" y="0"/>
                </a:moveTo>
                <a:lnTo>
                  <a:pt x="810304" y="0"/>
                </a:lnTo>
                <a:lnTo>
                  <a:pt x="810304" y="1314652"/>
                </a:lnTo>
                <a:lnTo>
                  <a:pt x="0" y="131465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6" id="16"/>
          <p:cNvSpPr/>
          <p:nvPr/>
        </p:nvSpPr>
        <p:spPr>
          <a:xfrm flipH="false" flipV="false" rot="0">
            <a:off x="11044866" y="5884835"/>
            <a:ext cx="810304" cy="1314652"/>
          </a:xfrm>
          <a:custGeom>
            <a:avLst/>
            <a:gdLst/>
            <a:ahLst/>
            <a:cxnLst/>
            <a:rect r="r" b="b" t="t" l="l"/>
            <a:pathLst>
              <a:path h="1314652" w="810304">
                <a:moveTo>
                  <a:pt x="0" y="0"/>
                </a:moveTo>
                <a:lnTo>
                  <a:pt x="810304" y="0"/>
                </a:lnTo>
                <a:lnTo>
                  <a:pt x="810304" y="1314653"/>
                </a:lnTo>
                <a:lnTo>
                  <a:pt x="0" y="131465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DAGAj6_Igpw</dc:identifier>
  <dcterms:modified xsi:type="dcterms:W3CDTF">2011-08-01T06:04:30Z</dcterms:modified>
  <cp:revision>1</cp:revision>
  <dc:title>ARGUMEN</dc:title>
</cp:coreProperties>
</file>